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426" r:id="rId2"/>
    <p:sldId id="428" r:id="rId3"/>
    <p:sldId id="427" r:id="rId4"/>
    <p:sldId id="440" r:id="rId5"/>
    <p:sldId id="442" r:id="rId6"/>
    <p:sldId id="451" r:id="rId7"/>
    <p:sldId id="439" r:id="rId8"/>
    <p:sldId id="430" r:id="rId9"/>
    <p:sldId id="431" r:id="rId10"/>
    <p:sldId id="432" r:id="rId11"/>
    <p:sldId id="433" r:id="rId12"/>
    <p:sldId id="443" r:id="rId13"/>
    <p:sldId id="434" r:id="rId14"/>
    <p:sldId id="435" r:id="rId15"/>
    <p:sldId id="436" r:id="rId16"/>
    <p:sldId id="437" r:id="rId17"/>
    <p:sldId id="438" r:id="rId18"/>
    <p:sldId id="449" r:id="rId19"/>
    <p:sldId id="467" r:id="rId20"/>
    <p:sldId id="464" r:id="rId21"/>
    <p:sldId id="465" r:id="rId22"/>
    <p:sldId id="466" r:id="rId23"/>
    <p:sldId id="470" r:id="rId24"/>
    <p:sldId id="471" r:id="rId25"/>
    <p:sldId id="472" r:id="rId26"/>
    <p:sldId id="468" r:id="rId27"/>
    <p:sldId id="462" r:id="rId28"/>
    <p:sldId id="455" r:id="rId29"/>
    <p:sldId id="461" r:id="rId30"/>
    <p:sldId id="463" r:id="rId31"/>
    <p:sldId id="473" r:id="rId32"/>
    <p:sldId id="448" r:id="rId33"/>
    <p:sldId id="418" r:id="rId34"/>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F6AC1A80-DFC8-4957-A98C-E48C7DE476D5}">
          <p14:sldIdLst>
            <p14:sldId id="426"/>
            <p14:sldId id="428"/>
            <p14:sldId id="427"/>
            <p14:sldId id="440"/>
            <p14:sldId id="442"/>
            <p14:sldId id="451"/>
            <p14:sldId id="439"/>
            <p14:sldId id="430"/>
            <p14:sldId id="431"/>
            <p14:sldId id="432"/>
            <p14:sldId id="433"/>
            <p14:sldId id="443"/>
            <p14:sldId id="434"/>
            <p14:sldId id="435"/>
            <p14:sldId id="436"/>
            <p14:sldId id="437"/>
            <p14:sldId id="438"/>
            <p14:sldId id="449"/>
            <p14:sldId id="467"/>
            <p14:sldId id="464"/>
            <p14:sldId id="465"/>
            <p14:sldId id="466"/>
            <p14:sldId id="470"/>
            <p14:sldId id="471"/>
            <p14:sldId id="472"/>
            <p14:sldId id="468"/>
            <p14:sldId id="462"/>
            <p14:sldId id="455"/>
            <p14:sldId id="461"/>
            <p14:sldId id="463"/>
            <p14:sldId id="473"/>
            <p14:sldId id="448"/>
            <p14:sldId id="41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292929"/>
    <a:srgbClr val="FFF0A3"/>
    <a:srgbClr val="FFD401"/>
    <a:srgbClr val="99CC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p:cViewPr varScale="1">
        <p:scale>
          <a:sx n="109" d="100"/>
          <a:sy n="109" d="100"/>
        </p:scale>
        <p:origin x="1722" y="96"/>
      </p:cViewPr>
      <p:guideLst>
        <p:guide orient="horz" pos="2160"/>
        <p:guide pos="2880"/>
      </p:guideLst>
    </p:cSldViewPr>
  </p:slideViewPr>
  <p:notesTextViewPr>
    <p:cViewPr>
      <p:scale>
        <a:sx n="1" d="1"/>
        <a:sy n="1" d="1"/>
      </p:scale>
      <p:origin x="0" y="0"/>
    </p:cViewPr>
  </p:notesTextViewPr>
  <p:notesViewPr>
    <p:cSldViewPr>
      <p:cViewPr varScale="1">
        <p:scale>
          <a:sx n="63" d="100"/>
          <a:sy n="63" d="100"/>
        </p:scale>
        <p:origin x="341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7CFF3D41-58E7-46E6-A70A-9CFBB542A6EE}" type="datetimeFigureOut">
              <a:rPr lang="de-DE" smtClean="0"/>
              <a:t>10.04.2018</a:t>
            </a:fld>
            <a:endParaRPr lang="de-DE"/>
          </a:p>
        </p:txBody>
      </p:sp>
      <p:sp>
        <p:nvSpPr>
          <p:cNvPr id="4" name="Fußzeilenplatzhalt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2E4C8CEB-15D3-4C7F-BCAB-10F88010AC9C}" type="slidenum">
              <a:rPr lang="de-DE" smtClean="0"/>
              <a:t>‹Nr.›</a:t>
            </a:fld>
            <a:endParaRPr lang="de-DE"/>
          </a:p>
        </p:txBody>
      </p:sp>
    </p:spTree>
    <p:extLst>
      <p:ext uri="{BB962C8B-B14F-4D97-AF65-F5344CB8AC3E}">
        <p14:creationId xmlns:p14="http://schemas.microsoft.com/office/powerpoint/2010/main" val="1263691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90665" cy="4968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776866" y="0"/>
            <a:ext cx="2890665" cy="496888"/>
          </a:xfrm>
          <a:prstGeom prst="rect">
            <a:avLst/>
          </a:prstGeom>
        </p:spPr>
        <p:txBody>
          <a:bodyPr vert="horz" lIns="91440" tIns="45720" rIns="91440" bIns="45720" rtlCol="0"/>
          <a:lstStyle>
            <a:lvl1pPr algn="r">
              <a:defRPr sz="1200"/>
            </a:lvl1pPr>
          </a:lstStyle>
          <a:p>
            <a:fld id="{4564852B-606B-4EB1-B8AE-64885A26E740}" type="datetimeFigureOut">
              <a:rPr lang="de-AT" smtClean="0"/>
              <a:t>10.04.2018</a:t>
            </a:fld>
            <a:endParaRPr lang="de-AT"/>
          </a:p>
        </p:txBody>
      </p:sp>
      <p:sp>
        <p:nvSpPr>
          <p:cNvPr id="4" name="Folienbildplatzhalt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66598" y="4776789"/>
            <a:ext cx="5335893" cy="3908425"/>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429750"/>
            <a:ext cx="2890665" cy="496888"/>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776866" y="9429750"/>
            <a:ext cx="2890665" cy="496888"/>
          </a:xfrm>
          <a:prstGeom prst="rect">
            <a:avLst/>
          </a:prstGeom>
        </p:spPr>
        <p:txBody>
          <a:bodyPr vert="horz" lIns="91440" tIns="45720" rIns="91440" bIns="45720" rtlCol="0" anchor="b"/>
          <a:lstStyle>
            <a:lvl1pPr algn="r">
              <a:defRPr sz="1200"/>
            </a:lvl1pPr>
          </a:lstStyle>
          <a:p>
            <a:fld id="{BE1071C0-C313-4D42-A4F8-38F3E9239143}" type="slidenum">
              <a:rPr lang="de-AT" smtClean="0"/>
              <a:t>‹Nr.›</a:t>
            </a:fld>
            <a:endParaRPr lang="de-AT"/>
          </a:p>
        </p:txBody>
      </p:sp>
    </p:spTree>
    <p:extLst>
      <p:ext uri="{BB962C8B-B14F-4D97-AF65-F5344CB8AC3E}">
        <p14:creationId xmlns:p14="http://schemas.microsoft.com/office/powerpoint/2010/main" val="3382471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2BC9878C-9450-49C9-919D-A0C6EF10925E}" type="datetimeFigureOut">
              <a:rPr lang="de-DE" smtClean="0"/>
              <a:t>10.04.2018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8188CD-F6C5-4B4F-BD37-FE107495057B}" type="slidenum">
              <a:rPr lang="de-DE" smtClean="0"/>
              <a:t>‹Nr.›</a:t>
            </a:fld>
            <a:endParaRPr lang="de-DE"/>
          </a:p>
        </p:txBody>
      </p:sp>
      <p:sp>
        <p:nvSpPr>
          <p:cNvPr id="7" name="Textfeld 6">
            <a:extLst>
              <a:ext uri="{FF2B5EF4-FFF2-40B4-BE49-F238E27FC236}">
                <a16:creationId xmlns:a16="http://schemas.microsoft.com/office/drawing/2014/main" id="{3B892D35-86D3-4AAF-AE29-6F6A2E1DB0EE}"/>
              </a:ext>
            </a:extLst>
          </p:cNvPr>
          <p:cNvSpPr txBox="1"/>
          <p:nvPr userDrawn="1"/>
        </p:nvSpPr>
        <p:spPr>
          <a:xfrm>
            <a:off x="4247407" y="6189528"/>
            <a:ext cx="1842788" cy="369332"/>
          </a:xfrm>
          <a:prstGeom prst="rect">
            <a:avLst/>
          </a:prstGeom>
          <a:noFill/>
        </p:spPr>
        <p:txBody>
          <a:bodyPr wrap="square" rtlCol="0">
            <a:spAutoFit/>
          </a:bodyPr>
          <a:lstStyle/>
          <a:p>
            <a:r>
              <a:rPr lang="de-DE" b="1" dirty="0">
                <a:solidFill>
                  <a:schemeClr val="bg1">
                    <a:lumMod val="50000"/>
                  </a:schemeClr>
                </a:solidFill>
              </a:rPr>
              <a:t>Christian Dorner</a:t>
            </a:r>
          </a:p>
        </p:txBody>
      </p:sp>
      <p:sp>
        <p:nvSpPr>
          <p:cNvPr id="8" name="Textfeld 7">
            <a:extLst>
              <a:ext uri="{FF2B5EF4-FFF2-40B4-BE49-F238E27FC236}">
                <a16:creationId xmlns:a16="http://schemas.microsoft.com/office/drawing/2014/main" id="{91F5E8E9-317F-42B0-82F0-2A4A0B1D67FA}"/>
              </a:ext>
            </a:extLst>
          </p:cNvPr>
          <p:cNvSpPr txBox="1"/>
          <p:nvPr userDrawn="1"/>
        </p:nvSpPr>
        <p:spPr>
          <a:xfrm>
            <a:off x="4552203" y="6405605"/>
            <a:ext cx="1478528" cy="369332"/>
          </a:xfrm>
          <a:prstGeom prst="rect">
            <a:avLst/>
          </a:prstGeom>
          <a:noFill/>
        </p:spPr>
        <p:txBody>
          <a:bodyPr wrap="square" rtlCol="0">
            <a:spAutoFit/>
          </a:bodyPr>
          <a:lstStyle/>
          <a:p>
            <a:r>
              <a:rPr lang="de-DE" b="1" dirty="0">
                <a:solidFill>
                  <a:schemeClr val="bg1">
                    <a:lumMod val="50000"/>
                  </a:schemeClr>
                </a:solidFill>
              </a:rPr>
              <a:t>“</a:t>
            </a:r>
          </a:p>
        </p:txBody>
      </p:sp>
      <p:pic>
        <p:nvPicPr>
          <p:cNvPr id="10" name="Grafik 9">
            <a:extLst>
              <a:ext uri="{FF2B5EF4-FFF2-40B4-BE49-F238E27FC236}">
                <a16:creationId xmlns:a16="http://schemas.microsoft.com/office/drawing/2014/main" id="{DFF9F71D-31C7-448C-8B2C-8DD975ADE6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6391" y="6282360"/>
            <a:ext cx="564345" cy="482424"/>
          </a:xfrm>
          <a:prstGeom prst="rect">
            <a:avLst/>
          </a:prstGeom>
        </p:spPr>
      </p:pic>
    </p:spTree>
    <p:extLst>
      <p:ext uri="{BB962C8B-B14F-4D97-AF65-F5344CB8AC3E}">
        <p14:creationId xmlns:p14="http://schemas.microsoft.com/office/powerpoint/2010/main" val="1838658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2BC9878C-9450-49C9-919D-A0C6EF10925E}" type="datetimeFigureOut">
              <a:rPr lang="de-DE" smtClean="0"/>
              <a:t>10.04.2018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18188CD-F6C5-4B4F-BD37-FE107495057B}" type="slidenum">
              <a:rPr lang="de-DE" smtClean="0"/>
              <a:t>‹Nr.›</a:t>
            </a:fld>
            <a:endParaRPr lang="de-DE"/>
          </a:p>
        </p:txBody>
      </p:sp>
    </p:spTree>
    <p:extLst>
      <p:ext uri="{BB962C8B-B14F-4D97-AF65-F5344CB8AC3E}">
        <p14:creationId xmlns:p14="http://schemas.microsoft.com/office/powerpoint/2010/main" val="137162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BC9878C-9450-49C9-919D-A0C6EF10925E}" type="datetimeFigureOut">
              <a:rPr lang="de-DE" smtClean="0"/>
              <a:t>10.04.2018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8188CD-F6C5-4B4F-BD37-FE107495057B}" type="slidenum">
              <a:rPr lang="de-DE" smtClean="0"/>
              <a:t>‹Nr.›</a:t>
            </a:fld>
            <a:endParaRPr lang="de-DE"/>
          </a:p>
        </p:txBody>
      </p:sp>
    </p:spTree>
    <p:extLst>
      <p:ext uri="{BB962C8B-B14F-4D97-AF65-F5344CB8AC3E}">
        <p14:creationId xmlns:p14="http://schemas.microsoft.com/office/powerpoint/2010/main" val="3755072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BC9878C-9450-49C9-919D-A0C6EF10925E}" type="datetimeFigureOut">
              <a:rPr lang="de-DE" smtClean="0"/>
              <a:t>10.04.2018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8188CD-F6C5-4B4F-BD37-FE107495057B}" type="slidenum">
              <a:rPr lang="de-DE" smtClean="0"/>
              <a:t>‹Nr.›</a:t>
            </a:fld>
            <a:endParaRPr lang="de-DE"/>
          </a:p>
        </p:txBody>
      </p:sp>
    </p:spTree>
    <p:extLst>
      <p:ext uri="{BB962C8B-B14F-4D97-AF65-F5344CB8AC3E}">
        <p14:creationId xmlns:p14="http://schemas.microsoft.com/office/powerpoint/2010/main" val="3728399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90A4F-63A6-4E61-BE6F-35572762BE0A}"/>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86FED677-130A-4862-AAC8-08739321A770}"/>
              </a:ext>
            </a:extLst>
          </p:cNvPr>
          <p:cNvSpPr>
            <a:spLocks noGrp="1"/>
          </p:cNvSpPr>
          <p:nvPr>
            <p:ph type="dt" sz="half" idx="10"/>
          </p:nvPr>
        </p:nvSpPr>
        <p:spPr/>
        <p:txBody>
          <a:bodyPr/>
          <a:lstStyle/>
          <a:p>
            <a:fld id="{2BC9878C-9450-49C9-919D-A0C6EF10925E}" type="datetimeFigureOut">
              <a:rPr lang="de-DE" smtClean="0"/>
              <a:t>10.04.2018</a:t>
            </a:fld>
            <a:endParaRPr lang="de-DE"/>
          </a:p>
        </p:txBody>
      </p:sp>
      <p:sp>
        <p:nvSpPr>
          <p:cNvPr id="4" name="Fußzeilenplatzhalter 3">
            <a:extLst>
              <a:ext uri="{FF2B5EF4-FFF2-40B4-BE49-F238E27FC236}">
                <a16:creationId xmlns:a16="http://schemas.microsoft.com/office/drawing/2014/main" id="{5C05A4F8-B814-4680-AEBF-890E80517E24}"/>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A0D724AF-A207-4F1E-BB77-15BD63EC2AD0}"/>
              </a:ext>
            </a:extLst>
          </p:cNvPr>
          <p:cNvSpPr>
            <a:spLocks noGrp="1"/>
          </p:cNvSpPr>
          <p:nvPr>
            <p:ph type="sldNum" sz="quarter" idx="12"/>
          </p:nvPr>
        </p:nvSpPr>
        <p:spPr/>
        <p:txBody>
          <a:bodyPr/>
          <a:lstStyle/>
          <a:p>
            <a:fld id="{818188CD-F6C5-4B4F-BD37-FE107495057B}" type="slidenum">
              <a:rPr lang="de-DE" smtClean="0"/>
              <a:t>‹Nr.›</a:t>
            </a:fld>
            <a:endParaRPr lang="de-DE"/>
          </a:p>
        </p:txBody>
      </p:sp>
    </p:spTree>
    <p:extLst>
      <p:ext uri="{BB962C8B-B14F-4D97-AF65-F5344CB8AC3E}">
        <p14:creationId xmlns:p14="http://schemas.microsoft.com/office/powerpoint/2010/main" val="398092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88919"/>
            <a:ext cx="8229600" cy="1296144"/>
          </a:xfrm>
        </p:spPr>
        <p:txBody>
          <a:bodyPr>
            <a:noAutofit/>
          </a:bodyPr>
          <a:lstStyle>
            <a:lvl1pPr algn="l">
              <a:defRPr sz="3500"/>
            </a:lvl1pPr>
          </a:lstStyle>
          <a:p>
            <a:r>
              <a:rPr lang="de-DE" dirty="0"/>
              <a:t>Titelmasterformat durch Klicken bearbeiten</a:t>
            </a:r>
          </a:p>
        </p:txBody>
      </p:sp>
      <p:sp>
        <p:nvSpPr>
          <p:cNvPr id="3" name="Inhaltsplatzhalter 2"/>
          <p:cNvSpPr>
            <a:spLocks noGrp="1"/>
          </p:cNvSpPr>
          <p:nvPr>
            <p:ph idx="1"/>
          </p:nvPr>
        </p:nvSpPr>
        <p:spPr>
          <a:xfrm>
            <a:off x="457200" y="1772816"/>
            <a:ext cx="8229600" cy="427573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2BC9878C-9450-49C9-919D-A0C6EF10925E}" type="datetimeFigureOut">
              <a:rPr lang="de-DE" smtClean="0"/>
              <a:t>10.04.2018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8188CD-F6C5-4B4F-BD37-FE107495057B}" type="slidenum">
              <a:rPr lang="de-DE" smtClean="0"/>
              <a:t>‹Nr.›</a:t>
            </a:fld>
            <a:endParaRPr lang="de-DE"/>
          </a:p>
        </p:txBody>
      </p:sp>
      <p:sp>
        <p:nvSpPr>
          <p:cNvPr id="10" name="Textfeld 9">
            <a:extLst>
              <a:ext uri="{FF2B5EF4-FFF2-40B4-BE49-F238E27FC236}">
                <a16:creationId xmlns:a16="http://schemas.microsoft.com/office/drawing/2014/main" id="{1AF44D12-A1A0-441D-9A54-03CA16DF04EC}"/>
              </a:ext>
            </a:extLst>
          </p:cNvPr>
          <p:cNvSpPr txBox="1"/>
          <p:nvPr userDrawn="1"/>
        </p:nvSpPr>
        <p:spPr>
          <a:xfrm rot="21261230">
            <a:off x="4357577" y="6111044"/>
            <a:ext cx="1842788" cy="369332"/>
          </a:xfrm>
          <a:prstGeom prst="rect">
            <a:avLst/>
          </a:prstGeom>
          <a:noFill/>
        </p:spPr>
        <p:txBody>
          <a:bodyPr wrap="square" rtlCol="0">
            <a:spAutoFit/>
          </a:bodyPr>
          <a:lstStyle/>
          <a:p>
            <a:r>
              <a:rPr lang="de-DE" b="0" dirty="0">
                <a:solidFill>
                  <a:schemeClr val="bg1"/>
                </a:solidFill>
                <a:highlight>
                  <a:srgbClr val="000000"/>
                </a:highlight>
              </a:rPr>
              <a:t>Christian Dorner</a:t>
            </a:r>
          </a:p>
        </p:txBody>
      </p:sp>
      <p:sp>
        <p:nvSpPr>
          <p:cNvPr id="11" name="Textfeld 10">
            <a:extLst>
              <a:ext uri="{FF2B5EF4-FFF2-40B4-BE49-F238E27FC236}">
                <a16:creationId xmlns:a16="http://schemas.microsoft.com/office/drawing/2014/main" id="{D419B77A-8EE0-4ED1-9F3E-00F2C6A6A439}"/>
              </a:ext>
            </a:extLst>
          </p:cNvPr>
          <p:cNvSpPr txBox="1"/>
          <p:nvPr userDrawn="1"/>
        </p:nvSpPr>
        <p:spPr>
          <a:xfrm rot="21240671">
            <a:off x="4372352" y="6339917"/>
            <a:ext cx="1970078" cy="369332"/>
          </a:xfrm>
          <a:prstGeom prst="rect">
            <a:avLst/>
          </a:prstGeom>
          <a:noFill/>
        </p:spPr>
        <p:txBody>
          <a:bodyPr wrap="square" rtlCol="0">
            <a:spAutoFit/>
          </a:bodyPr>
          <a:lstStyle/>
          <a:p>
            <a:r>
              <a:rPr lang="de-DE" b="0" dirty="0">
                <a:solidFill>
                  <a:schemeClr val="bg1"/>
                </a:solidFill>
                <a:highlight>
                  <a:srgbClr val="000000"/>
                </a:highlight>
              </a:rPr>
              <a:t>Finanzmathematik</a:t>
            </a:r>
          </a:p>
        </p:txBody>
      </p:sp>
      <p:pic>
        <p:nvPicPr>
          <p:cNvPr id="13" name="Grafik 12">
            <a:extLst>
              <a:ext uri="{FF2B5EF4-FFF2-40B4-BE49-F238E27FC236}">
                <a16:creationId xmlns:a16="http://schemas.microsoft.com/office/drawing/2014/main" id="{FF2B7FB9-9320-4F3D-AD0B-E63662E269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8646" y="6225291"/>
            <a:ext cx="643993" cy="550510"/>
          </a:xfrm>
          <a:prstGeom prst="rect">
            <a:avLst/>
          </a:prstGeom>
        </p:spPr>
      </p:pic>
    </p:spTree>
    <p:extLst>
      <p:ext uri="{BB962C8B-B14F-4D97-AF65-F5344CB8AC3E}">
        <p14:creationId xmlns:p14="http://schemas.microsoft.com/office/powerpoint/2010/main" val="404409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980728"/>
            <a:ext cx="8229600" cy="720079"/>
          </a:xfrm>
        </p:spPr>
        <p:txBody>
          <a:bodyPr>
            <a:noAutofit/>
          </a:bodyPr>
          <a:lstStyle>
            <a:lvl1pPr algn="l">
              <a:defRPr sz="3500"/>
            </a:lvl1pPr>
          </a:lstStyle>
          <a:p>
            <a:r>
              <a:rPr lang="de-DE" dirty="0"/>
              <a:t>Titelmasterformat durch Klicken bearbeiten</a:t>
            </a:r>
          </a:p>
        </p:txBody>
      </p:sp>
      <p:sp>
        <p:nvSpPr>
          <p:cNvPr id="3" name="Inhaltsplatzhalter 2"/>
          <p:cNvSpPr>
            <a:spLocks noGrp="1"/>
          </p:cNvSpPr>
          <p:nvPr>
            <p:ph idx="1"/>
          </p:nvPr>
        </p:nvSpPr>
        <p:spPr>
          <a:xfrm>
            <a:off x="457200" y="1772816"/>
            <a:ext cx="8229600" cy="468052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2BC9878C-9450-49C9-919D-A0C6EF10925E}" type="datetimeFigureOut">
              <a:rPr lang="de-DE" smtClean="0"/>
              <a:t>10.04.2018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8188CD-F6C5-4B4F-BD37-FE107495057B}" type="slidenum">
              <a:rPr lang="de-DE" smtClean="0"/>
              <a:t>‹Nr.›</a:t>
            </a:fld>
            <a:endParaRPr lang="de-DE"/>
          </a:p>
        </p:txBody>
      </p:sp>
      <p:cxnSp>
        <p:nvCxnSpPr>
          <p:cNvPr id="8" name="Gerader Verbinder 7">
            <a:extLst>
              <a:ext uri="{FF2B5EF4-FFF2-40B4-BE49-F238E27FC236}">
                <a16:creationId xmlns:a16="http://schemas.microsoft.com/office/drawing/2014/main" id="{3B0E41CA-E477-47A8-A7D1-A8071FC71644}"/>
              </a:ext>
            </a:extLst>
          </p:cNvPr>
          <p:cNvCxnSpPr/>
          <p:nvPr userDrawn="1"/>
        </p:nvCxnSpPr>
        <p:spPr>
          <a:xfrm>
            <a:off x="0" y="803661"/>
            <a:ext cx="9144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Gerader Verbinder 8">
            <a:extLst>
              <a:ext uri="{FF2B5EF4-FFF2-40B4-BE49-F238E27FC236}">
                <a16:creationId xmlns:a16="http://schemas.microsoft.com/office/drawing/2014/main" id="{E9651FB2-4066-4281-BB99-2FB787304D98}"/>
              </a:ext>
            </a:extLst>
          </p:cNvPr>
          <p:cNvCxnSpPr/>
          <p:nvPr userDrawn="1"/>
        </p:nvCxnSpPr>
        <p:spPr>
          <a:xfrm>
            <a:off x="0" y="6472963"/>
            <a:ext cx="9144000"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17027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2BC9878C-9450-49C9-919D-A0C6EF10925E}" type="datetimeFigureOut">
              <a:rPr lang="de-DE" smtClean="0"/>
              <a:t>10.04.2018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8188CD-F6C5-4B4F-BD37-FE107495057B}" type="slidenum">
              <a:rPr lang="de-DE" smtClean="0"/>
              <a:t>‹Nr.›</a:t>
            </a:fld>
            <a:endParaRPr lang="de-DE"/>
          </a:p>
        </p:txBody>
      </p:sp>
    </p:spTree>
    <p:extLst>
      <p:ext uri="{BB962C8B-B14F-4D97-AF65-F5344CB8AC3E}">
        <p14:creationId xmlns:p14="http://schemas.microsoft.com/office/powerpoint/2010/main" val="513894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2BC9878C-9450-49C9-919D-A0C6EF10925E}" type="datetimeFigureOut">
              <a:rPr lang="de-DE" smtClean="0"/>
              <a:t>10.04.2018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18188CD-F6C5-4B4F-BD37-FE107495057B}" type="slidenum">
              <a:rPr lang="de-DE" smtClean="0"/>
              <a:t>‹Nr.›</a:t>
            </a:fld>
            <a:endParaRPr lang="de-DE"/>
          </a:p>
        </p:txBody>
      </p:sp>
    </p:spTree>
    <p:extLst>
      <p:ext uri="{BB962C8B-B14F-4D97-AF65-F5344CB8AC3E}">
        <p14:creationId xmlns:p14="http://schemas.microsoft.com/office/powerpoint/2010/main" val="3182967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2BC9878C-9450-49C9-919D-A0C6EF10925E}" type="datetimeFigureOut">
              <a:rPr lang="de-DE" smtClean="0"/>
              <a:t>10.04.2018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18188CD-F6C5-4B4F-BD37-FE107495057B}" type="slidenum">
              <a:rPr lang="de-DE" smtClean="0"/>
              <a:t>‹Nr.›</a:t>
            </a:fld>
            <a:endParaRPr lang="de-DE"/>
          </a:p>
        </p:txBody>
      </p:sp>
    </p:spTree>
    <p:extLst>
      <p:ext uri="{BB962C8B-B14F-4D97-AF65-F5344CB8AC3E}">
        <p14:creationId xmlns:p14="http://schemas.microsoft.com/office/powerpoint/2010/main" val="3262340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2BC9878C-9450-49C9-919D-A0C6EF10925E}" type="datetimeFigureOut">
              <a:rPr lang="de-DE" smtClean="0"/>
              <a:t>10.04.2018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18188CD-F6C5-4B4F-BD37-FE107495057B}" type="slidenum">
              <a:rPr lang="de-DE" smtClean="0"/>
              <a:t>‹Nr.›</a:t>
            </a:fld>
            <a:endParaRPr lang="de-DE"/>
          </a:p>
        </p:txBody>
      </p:sp>
    </p:spTree>
    <p:extLst>
      <p:ext uri="{BB962C8B-B14F-4D97-AF65-F5344CB8AC3E}">
        <p14:creationId xmlns:p14="http://schemas.microsoft.com/office/powerpoint/2010/main" val="223625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BC9878C-9450-49C9-919D-A0C6EF10925E}" type="datetimeFigureOut">
              <a:rPr lang="de-DE" smtClean="0"/>
              <a:t>10.04.2018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18188CD-F6C5-4B4F-BD37-FE107495057B}" type="slidenum">
              <a:rPr lang="de-DE" smtClean="0"/>
              <a:t>‹Nr.›</a:t>
            </a:fld>
            <a:endParaRPr lang="de-DE"/>
          </a:p>
        </p:txBody>
      </p:sp>
    </p:spTree>
    <p:extLst>
      <p:ext uri="{BB962C8B-B14F-4D97-AF65-F5344CB8AC3E}">
        <p14:creationId xmlns:p14="http://schemas.microsoft.com/office/powerpoint/2010/main" val="4036186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2BC9878C-9450-49C9-919D-A0C6EF10925E}" type="datetimeFigureOut">
              <a:rPr lang="de-DE" smtClean="0"/>
              <a:t>10.04.2018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18188CD-F6C5-4B4F-BD37-FE107495057B}" type="slidenum">
              <a:rPr lang="de-DE" smtClean="0"/>
              <a:t>‹Nr.›</a:t>
            </a:fld>
            <a:endParaRPr lang="de-DE"/>
          </a:p>
        </p:txBody>
      </p:sp>
    </p:spTree>
    <p:extLst>
      <p:ext uri="{BB962C8B-B14F-4D97-AF65-F5344CB8AC3E}">
        <p14:creationId xmlns:p14="http://schemas.microsoft.com/office/powerpoint/2010/main" val="320336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476672"/>
            <a:ext cx="8229600" cy="1143000"/>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775868"/>
            <a:ext cx="8229600" cy="4350296"/>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9878C-9450-49C9-919D-A0C6EF10925E}" type="datetimeFigureOut">
              <a:rPr lang="de-DE" smtClean="0"/>
              <a:t>10.04.2018</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8188CD-F6C5-4B4F-BD37-FE107495057B}" type="slidenum">
              <a:rPr lang="de-DE" smtClean="0"/>
              <a:t>‹Nr.›</a:t>
            </a:fld>
            <a:endParaRPr lang="de-DE"/>
          </a:p>
        </p:txBody>
      </p:sp>
    </p:spTree>
    <p:extLst>
      <p:ext uri="{BB962C8B-B14F-4D97-AF65-F5344CB8AC3E}">
        <p14:creationId xmlns:p14="http://schemas.microsoft.com/office/powerpoint/2010/main" val="2504354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21.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33.xml"/><Relationship Id="rId1" Type="http://schemas.openxmlformats.org/officeDocument/2006/relationships/slideLayout" Target="../slideLayouts/slideLayout2.xml"/><Relationship Id="rId4" Type="http://schemas.openxmlformats.org/officeDocument/2006/relationships/image" Target="../media/image37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0417059-41D4-4BA4-B039-18E8466C5820}"/>
              </a:ext>
            </a:extLst>
          </p:cNvPr>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1298104">
            <a:off x="1896599" y="1625445"/>
            <a:ext cx="5304285" cy="3263935"/>
          </a:xfrm>
          <a:prstGeom prst="rect">
            <a:avLst/>
          </a:prstGeom>
          <a:ln>
            <a:noFill/>
          </a:ln>
          <a:effectLst>
            <a:outerShdw dist="139700" dir="2700000" algn="tl" rotWithShape="0">
              <a:srgbClr val="333333"/>
            </a:outerShdw>
          </a:effectLst>
        </p:spPr>
      </p:pic>
      <p:sp>
        <p:nvSpPr>
          <p:cNvPr id="7" name="Rechteck 6">
            <a:extLst>
              <a:ext uri="{FF2B5EF4-FFF2-40B4-BE49-F238E27FC236}">
                <a16:creationId xmlns:a16="http://schemas.microsoft.com/office/drawing/2014/main" id="{5968F435-57F8-48DB-B6DC-88AF99E34378}"/>
              </a:ext>
            </a:extLst>
          </p:cNvPr>
          <p:cNvSpPr/>
          <p:nvPr/>
        </p:nvSpPr>
        <p:spPr>
          <a:xfrm>
            <a:off x="2987824" y="6021288"/>
            <a:ext cx="36004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pic>
        <p:nvPicPr>
          <p:cNvPr id="8" name="Grafik 7">
            <a:extLst>
              <a:ext uri="{FF2B5EF4-FFF2-40B4-BE49-F238E27FC236}">
                <a16:creationId xmlns:a16="http://schemas.microsoft.com/office/drawing/2014/main" id="{F6CE11F0-7760-4027-9A71-F6BE409FCE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9570" y="6112750"/>
            <a:ext cx="573517" cy="490264"/>
          </a:xfrm>
          <a:prstGeom prst="rect">
            <a:avLst/>
          </a:prstGeom>
        </p:spPr>
      </p:pic>
      <p:sp>
        <p:nvSpPr>
          <p:cNvPr id="10" name="Titel 1">
            <a:extLst>
              <a:ext uri="{FF2B5EF4-FFF2-40B4-BE49-F238E27FC236}">
                <a16:creationId xmlns:a16="http://schemas.microsoft.com/office/drawing/2014/main" id="{08F925D6-6636-4906-813C-707EB4217721}"/>
              </a:ext>
            </a:extLst>
          </p:cNvPr>
          <p:cNvSpPr txBox="1">
            <a:spLocks/>
          </p:cNvSpPr>
          <p:nvPr/>
        </p:nvSpPr>
        <p:spPr>
          <a:xfrm rot="21239690">
            <a:off x="2020888" y="2036135"/>
            <a:ext cx="5315116" cy="2442554"/>
          </a:xfrm>
          <a:prstGeom prst="rect">
            <a:avLst/>
          </a:prstGeom>
          <a:noFill/>
          <a:ln w="76200" cap="flat" cmpd="sng" algn="ctr">
            <a:noFill/>
            <a:prstDash val="solid"/>
            <a:round/>
            <a:headEnd type="none" w="med" len="med"/>
            <a:tailEnd type="none" w="med" len="med"/>
          </a:ln>
          <a:effectLst>
            <a:outerShdw blurRad="63500" sx="102000" sy="102000" algn="ctr" rotWithShape="0">
              <a:prstClr val="black">
                <a:alpha val="40000"/>
              </a:prstClr>
            </a:outerShdw>
            <a:softEdge rad="12700"/>
          </a:effectLst>
        </p:spPr>
        <p:style>
          <a:lnRef idx="0">
            <a:scrgbClr r="0" g="0" b="0"/>
          </a:lnRef>
          <a:fillRef idx="0">
            <a:scrgbClr r="0" g="0" b="0"/>
          </a:fillRef>
          <a:effectRef idx="0">
            <a:scrgbClr r="0" g="0" b="0"/>
          </a:effectRef>
          <a:fontRef idx="minor">
            <a:schemeClr val="accent3"/>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accent3"/>
                </a:solidFill>
                <a:latin typeface="+mn-lt"/>
                <a:ea typeface="+mn-ea"/>
                <a:cs typeface="+mn-cs"/>
              </a:defRPr>
            </a:lvl1pPr>
            <a:lvl2pPr>
              <a:defRPr>
                <a:solidFill>
                  <a:schemeClr val="accent3"/>
                </a:solidFill>
                <a:latin typeface="+mn-lt"/>
                <a:ea typeface="+mn-ea"/>
                <a:cs typeface="+mn-cs"/>
              </a:defRPr>
            </a:lvl2pPr>
            <a:lvl3pPr>
              <a:defRPr>
                <a:solidFill>
                  <a:schemeClr val="accent3"/>
                </a:solidFill>
                <a:latin typeface="+mn-lt"/>
                <a:ea typeface="+mn-ea"/>
                <a:cs typeface="+mn-cs"/>
              </a:defRPr>
            </a:lvl3pPr>
            <a:lvl4pPr>
              <a:defRPr>
                <a:solidFill>
                  <a:schemeClr val="accent3"/>
                </a:solidFill>
                <a:latin typeface="+mn-lt"/>
                <a:ea typeface="+mn-ea"/>
                <a:cs typeface="+mn-cs"/>
              </a:defRPr>
            </a:lvl4pPr>
            <a:lvl5pPr>
              <a:defRPr>
                <a:solidFill>
                  <a:schemeClr val="accent3"/>
                </a:solidFill>
                <a:latin typeface="+mn-lt"/>
                <a:ea typeface="+mn-ea"/>
                <a:cs typeface="+mn-cs"/>
              </a:defRPr>
            </a:lvl5pPr>
            <a:lvl6pPr>
              <a:defRPr>
                <a:solidFill>
                  <a:schemeClr val="accent3"/>
                </a:solidFill>
                <a:latin typeface="+mn-lt"/>
                <a:ea typeface="+mn-ea"/>
                <a:cs typeface="+mn-cs"/>
              </a:defRPr>
            </a:lvl6pPr>
            <a:lvl7pPr>
              <a:defRPr>
                <a:solidFill>
                  <a:schemeClr val="accent3"/>
                </a:solidFill>
                <a:latin typeface="+mn-lt"/>
                <a:ea typeface="+mn-ea"/>
                <a:cs typeface="+mn-cs"/>
              </a:defRPr>
            </a:lvl7pPr>
            <a:lvl8pPr>
              <a:defRPr>
                <a:solidFill>
                  <a:schemeClr val="accent3"/>
                </a:solidFill>
                <a:latin typeface="+mn-lt"/>
                <a:ea typeface="+mn-ea"/>
                <a:cs typeface="+mn-cs"/>
              </a:defRPr>
            </a:lvl8pPr>
            <a:lvl9pPr>
              <a:defRPr>
                <a:solidFill>
                  <a:schemeClr val="accent3"/>
                </a:solidFill>
                <a:latin typeface="+mn-lt"/>
                <a:ea typeface="+mn-ea"/>
                <a:cs typeface="+mn-cs"/>
              </a:defRPr>
            </a:lvl9pPr>
          </a:lstStyle>
          <a:p>
            <a:pPr algn="l"/>
            <a:r>
              <a:rPr lang="de-AT" sz="4000" b="1" dirty="0">
                <a:solidFill>
                  <a:schemeClr val="bg1"/>
                </a:solidFill>
                <a:effectLst>
                  <a:outerShdw blurRad="38100" dist="38100" dir="2700000" algn="tl">
                    <a:srgbClr val="000000">
                      <a:alpha val="43137"/>
                    </a:srgbClr>
                  </a:outerShdw>
                </a:effectLst>
              </a:rPr>
              <a:t>Welche zentralen Ideen der Finanzmathematik sollen im Mathematik-unterricht vermittelt werden?</a:t>
            </a:r>
            <a:endParaRPr lang="de-DE" sz="4000" b="1" dirty="0">
              <a:solidFill>
                <a:schemeClr val="bg1"/>
              </a:solidFill>
              <a:effectLst>
                <a:outerShdw blurRad="38100" dist="38100" dir="2700000" algn="tl">
                  <a:srgbClr val="000000">
                    <a:alpha val="43137"/>
                  </a:srgbClr>
                </a:outerShdw>
              </a:effectLst>
            </a:endParaRPr>
          </a:p>
        </p:txBody>
      </p:sp>
      <p:sp>
        <p:nvSpPr>
          <p:cNvPr id="11" name="Textfeld 10">
            <a:extLst>
              <a:ext uri="{FF2B5EF4-FFF2-40B4-BE49-F238E27FC236}">
                <a16:creationId xmlns:a16="http://schemas.microsoft.com/office/drawing/2014/main" id="{EC4EEAEA-1361-45A2-9E6C-42500EED20A1}"/>
              </a:ext>
            </a:extLst>
          </p:cNvPr>
          <p:cNvSpPr txBox="1"/>
          <p:nvPr/>
        </p:nvSpPr>
        <p:spPr>
          <a:xfrm rot="21261230">
            <a:off x="4456845" y="6120000"/>
            <a:ext cx="1842788" cy="369332"/>
          </a:xfrm>
          <a:prstGeom prst="rect">
            <a:avLst/>
          </a:prstGeom>
          <a:noFill/>
        </p:spPr>
        <p:txBody>
          <a:bodyPr wrap="square" rtlCol="0">
            <a:spAutoFit/>
          </a:bodyPr>
          <a:lstStyle/>
          <a:p>
            <a:r>
              <a:rPr lang="de-DE" dirty="0">
                <a:solidFill>
                  <a:schemeClr val="bg1"/>
                </a:solidFill>
                <a:highlight>
                  <a:srgbClr val="000000"/>
                </a:highlight>
              </a:rPr>
              <a:t>Christian Dorner</a:t>
            </a:r>
          </a:p>
        </p:txBody>
      </p:sp>
    </p:spTree>
    <p:extLst>
      <p:ext uri="{BB962C8B-B14F-4D97-AF65-F5344CB8AC3E}">
        <p14:creationId xmlns:p14="http://schemas.microsoft.com/office/powerpoint/2010/main" val="835556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FBF692-DDE9-4BD4-B411-452F68ECF754}"/>
              </a:ext>
            </a:extLst>
          </p:cNvPr>
          <p:cNvSpPr>
            <a:spLocks noGrp="1"/>
          </p:cNvSpPr>
          <p:nvPr>
            <p:ph type="title"/>
          </p:nvPr>
        </p:nvSpPr>
        <p:spPr/>
        <p:txBody>
          <a:bodyPr/>
          <a:lstStyle/>
          <a:p>
            <a:r>
              <a:rPr lang="de-AT" dirty="0"/>
              <a:t>Zentrale Ideen der Finanzmathematik</a:t>
            </a:r>
          </a:p>
        </p:txBody>
      </p:sp>
      <p:pic>
        <p:nvPicPr>
          <p:cNvPr id="4" name="Picture 2">
            <a:extLst>
              <a:ext uri="{FF2B5EF4-FFF2-40B4-BE49-F238E27FC236}">
                <a16:creationId xmlns:a16="http://schemas.microsoft.com/office/drawing/2014/main" id="{1D2105FC-6EA6-470E-AB54-C2EC99ADFA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51025"/>
            <a:ext cx="8229600" cy="391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a:extLst>
              <a:ext uri="{FF2B5EF4-FFF2-40B4-BE49-F238E27FC236}">
                <a16:creationId xmlns:a16="http://schemas.microsoft.com/office/drawing/2014/main" id="{8C0DAB44-018F-410B-8C59-542D5CDD86A8}"/>
              </a:ext>
            </a:extLst>
          </p:cNvPr>
          <p:cNvSpPr txBox="1"/>
          <p:nvPr/>
        </p:nvSpPr>
        <p:spPr>
          <a:xfrm>
            <a:off x="5364088" y="5747477"/>
            <a:ext cx="4176464" cy="246221"/>
          </a:xfrm>
          <a:prstGeom prst="rect">
            <a:avLst/>
          </a:prstGeom>
          <a:noFill/>
        </p:spPr>
        <p:txBody>
          <a:bodyPr wrap="square" rtlCol="0">
            <a:spAutoFit/>
          </a:bodyPr>
          <a:lstStyle/>
          <a:p>
            <a:r>
              <a:rPr lang="de-AT" sz="1000" dirty="0"/>
              <a:t>(Quelle: Dorner, 2017, S. 73)</a:t>
            </a:r>
          </a:p>
        </p:txBody>
      </p:sp>
    </p:spTree>
    <p:extLst>
      <p:ext uri="{BB962C8B-B14F-4D97-AF65-F5344CB8AC3E}">
        <p14:creationId xmlns:p14="http://schemas.microsoft.com/office/powerpoint/2010/main" val="633232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1293DD-B49A-4E9C-ADEA-E566FB9A07BB}"/>
              </a:ext>
            </a:extLst>
          </p:cNvPr>
          <p:cNvSpPr>
            <a:spLocks noGrp="1"/>
          </p:cNvSpPr>
          <p:nvPr>
            <p:ph type="title"/>
          </p:nvPr>
        </p:nvSpPr>
        <p:spPr/>
        <p:txBody>
          <a:bodyPr/>
          <a:lstStyle/>
          <a:p>
            <a:r>
              <a:rPr lang="de-AT" dirty="0"/>
              <a:t>Verwenden von Stochastik im Kontext FM</a:t>
            </a:r>
          </a:p>
        </p:txBody>
      </p:sp>
      <p:sp>
        <p:nvSpPr>
          <p:cNvPr id="3" name="Inhaltsplatzhalter 2">
            <a:extLst>
              <a:ext uri="{FF2B5EF4-FFF2-40B4-BE49-F238E27FC236}">
                <a16:creationId xmlns:a16="http://schemas.microsoft.com/office/drawing/2014/main" id="{E916EA84-5D5C-47FE-9DFC-B9708416EDE8}"/>
              </a:ext>
            </a:extLst>
          </p:cNvPr>
          <p:cNvSpPr>
            <a:spLocks noGrp="1"/>
          </p:cNvSpPr>
          <p:nvPr>
            <p:ph idx="1"/>
          </p:nvPr>
        </p:nvSpPr>
        <p:spPr/>
        <p:txBody>
          <a:bodyPr>
            <a:normAutofit fontScale="92500" lnSpcReduction="20000"/>
          </a:bodyPr>
          <a:lstStyle/>
          <a:p>
            <a:r>
              <a:rPr lang="de-DE" cap="small" dirty="0"/>
              <a:t>Louis </a:t>
            </a:r>
            <a:r>
              <a:rPr lang="de-DE" cap="small" dirty="0" err="1"/>
              <a:t>Bachelier</a:t>
            </a:r>
            <a:r>
              <a:rPr lang="de-DE" cap="small" dirty="0"/>
              <a:t> </a:t>
            </a:r>
            <a:r>
              <a:rPr lang="de-DE" dirty="0"/>
              <a:t>brachte den Zufall in die Finanzmathematik – diese Idee ist noch immer relevant</a:t>
            </a:r>
          </a:p>
          <a:p>
            <a:r>
              <a:rPr lang="de-DE" dirty="0"/>
              <a:t>Vorgänge am Finanzmarkt sind nicht deterministisch, sondern </a:t>
            </a:r>
            <a:r>
              <a:rPr lang="de-DE" dirty="0" err="1"/>
              <a:t>probabilistisch</a:t>
            </a:r>
            <a:r>
              <a:rPr lang="de-DE" dirty="0"/>
              <a:t> anzusehen</a:t>
            </a:r>
          </a:p>
          <a:p>
            <a:pPr lvl="1"/>
            <a:r>
              <a:rPr lang="de-DE" dirty="0"/>
              <a:t>Aktienkurse beinhalten jederzeit das wirtschaftliche, politische und gesellschaftliche Geschehen in Aktiengesellschaften und deren Umfeld. Es ist nicht vorherzusehen, wann neue kursrelevante Ereignisse passieren.</a:t>
            </a:r>
          </a:p>
          <a:p>
            <a:endParaRPr lang="de-AT"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2" y="1482236"/>
            <a:ext cx="475297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descr="http://www.financeblog.at/wp-content/uploads/euro-indices.png"/>
          <p:cNvPicPr>
            <a:picLocks noChangeAspect="1" noChangeArrowheads="1"/>
          </p:cNvPicPr>
          <p:nvPr/>
        </p:nvPicPr>
        <p:blipFill rotWithShape="1">
          <a:blip r:embed="rId3">
            <a:extLst>
              <a:ext uri="{28A0092B-C50C-407E-A947-70E740481C1C}">
                <a14:useLocalDpi xmlns:a14="http://schemas.microsoft.com/office/drawing/2010/main" val="0"/>
              </a:ext>
            </a:extLst>
          </a:blip>
          <a:srcRect t="4398" b="3361"/>
          <a:stretch/>
        </p:blipFill>
        <p:spPr bwMode="auto">
          <a:xfrm>
            <a:off x="1405821" y="2015636"/>
            <a:ext cx="6332358" cy="3831092"/>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251520" y="5918635"/>
            <a:ext cx="4032448" cy="276999"/>
          </a:xfrm>
          <a:prstGeom prst="rect">
            <a:avLst/>
          </a:prstGeom>
          <a:noFill/>
        </p:spPr>
        <p:txBody>
          <a:bodyPr wrap="square" rtlCol="0">
            <a:spAutoFit/>
          </a:bodyPr>
          <a:lstStyle/>
          <a:p>
            <a:r>
              <a:rPr lang="de-AT" sz="1200" dirty="0"/>
              <a:t>(Quelle: http://www.financeblog.at/category/aktien/page/4/)</a:t>
            </a:r>
          </a:p>
        </p:txBody>
      </p:sp>
      <p:pic>
        <p:nvPicPr>
          <p:cNvPr id="7" name="Picture 3" descr="U:\Dateien_Desk\Dissertation\Bin4p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2718" y="1667876"/>
            <a:ext cx="4854976" cy="4088544"/>
          </a:xfrm>
          <a:prstGeom prst="rect">
            <a:avLst/>
          </a:prstGeom>
          <a:solidFill>
            <a:schemeClr val="bg1"/>
          </a:solidFill>
          <a:ln>
            <a:noFill/>
          </a:ln>
        </p:spPr>
      </p:pic>
      <p:sp>
        <p:nvSpPr>
          <p:cNvPr id="8" name="Textfeld 7">
            <a:extLst>
              <a:ext uri="{FF2B5EF4-FFF2-40B4-BE49-F238E27FC236}">
                <a16:creationId xmlns:a16="http://schemas.microsoft.com/office/drawing/2014/main" id="{8C0DAB44-018F-410B-8C59-542D5CDD86A8}"/>
              </a:ext>
            </a:extLst>
          </p:cNvPr>
          <p:cNvSpPr txBox="1"/>
          <p:nvPr/>
        </p:nvSpPr>
        <p:spPr>
          <a:xfrm>
            <a:off x="6012160" y="5843327"/>
            <a:ext cx="4176464" cy="246221"/>
          </a:xfrm>
          <a:prstGeom prst="rect">
            <a:avLst/>
          </a:prstGeom>
          <a:noFill/>
        </p:spPr>
        <p:txBody>
          <a:bodyPr wrap="square" rtlCol="0">
            <a:spAutoFit/>
          </a:bodyPr>
          <a:lstStyle/>
          <a:p>
            <a:r>
              <a:rPr lang="de-AT" sz="1000" dirty="0"/>
              <a:t>(Quelle: Dorner, 2017, S. 81)</a:t>
            </a:r>
          </a:p>
        </p:txBody>
      </p:sp>
    </p:spTree>
    <p:extLst>
      <p:ext uri="{BB962C8B-B14F-4D97-AF65-F5344CB8AC3E}">
        <p14:creationId xmlns:p14="http://schemas.microsoft.com/office/powerpoint/2010/main" val="264255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850C3DB-22CF-4885-A017-58A3C7BD1202}"/>
              </a:ext>
            </a:extLst>
          </p:cNvPr>
          <p:cNvPicPr>
            <a:picLocks noChangeAspect="1"/>
          </p:cNvPicPr>
          <p:nvPr/>
        </p:nvPicPr>
        <p:blipFill>
          <a:blip r:embed="rId2"/>
          <a:stretch>
            <a:fillRect/>
          </a:stretch>
        </p:blipFill>
        <p:spPr>
          <a:xfrm>
            <a:off x="3086907" y="1192763"/>
            <a:ext cx="3186696" cy="5665237"/>
          </a:xfrm>
          <a:prstGeom prst="rect">
            <a:avLst/>
          </a:prstGeom>
        </p:spPr>
      </p:pic>
      <p:sp>
        <p:nvSpPr>
          <p:cNvPr id="2" name="Titel 1">
            <a:extLst>
              <a:ext uri="{FF2B5EF4-FFF2-40B4-BE49-F238E27FC236}">
                <a16:creationId xmlns:a16="http://schemas.microsoft.com/office/drawing/2014/main" id="{E5EB52ED-BCEA-469B-A58E-A44D965E7832}"/>
              </a:ext>
            </a:extLst>
          </p:cNvPr>
          <p:cNvSpPr>
            <a:spLocks noGrp="1"/>
          </p:cNvSpPr>
          <p:nvPr>
            <p:ph type="title"/>
          </p:nvPr>
        </p:nvSpPr>
        <p:spPr/>
        <p:txBody>
          <a:bodyPr/>
          <a:lstStyle/>
          <a:p>
            <a:r>
              <a:rPr lang="de-AT" dirty="0"/>
              <a:t>Verwenden von Stochastik im Kontext FM</a:t>
            </a:r>
          </a:p>
        </p:txBody>
      </p:sp>
      <p:sp>
        <p:nvSpPr>
          <p:cNvPr id="5" name="Abgerundetes Rechteck 3">
            <a:extLst>
              <a:ext uri="{FF2B5EF4-FFF2-40B4-BE49-F238E27FC236}">
                <a16:creationId xmlns:a16="http://schemas.microsoft.com/office/drawing/2014/main" id="{62285E6C-3607-49D5-ABD2-1C5984E02C46}"/>
              </a:ext>
            </a:extLst>
          </p:cNvPr>
          <p:cNvSpPr/>
          <p:nvPr/>
        </p:nvSpPr>
        <p:spPr>
          <a:xfrm>
            <a:off x="2306143" y="1607024"/>
            <a:ext cx="4825023" cy="4032448"/>
          </a:xfrm>
          <a:prstGeom prst="roundRect">
            <a:avLst/>
          </a:prstGeom>
          <a:ln>
            <a:solidFill>
              <a:schemeClr val="bg1">
                <a:lumMod val="8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3663">
              <a:spcBef>
                <a:spcPct val="20000"/>
              </a:spcBef>
              <a:buFont typeface="Arial" panose="020B0604020202020204" pitchFamily="34" charset="0"/>
              <a:buNone/>
            </a:pPr>
            <a:r>
              <a:rPr lang="de-DE" sz="2000" b="1" dirty="0">
                <a:solidFill>
                  <a:schemeClr val="tx1"/>
                </a:solidFill>
              </a:rPr>
              <a:t>FM1:</a:t>
            </a:r>
            <a:r>
              <a:rPr lang="de-DE" sz="2000" dirty="0">
                <a:solidFill>
                  <a:schemeClr val="tx1"/>
                </a:solidFill>
              </a:rPr>
              <a:t> „Ich finde eine coole Erkenntnis aus der Finanzmathematik ist schon, dass, also aus Finanzmathematik und von Fama, dass wenn die letzten fünf Tage der Aktienkurs gestiegen ist, dass das dann überhaupt keine Aussage darüber ermöglicht, ob der Kurs am sechsten Tag auch wieder steigen wird oder nicht steigen wird. Das ist etwas, was man nicht glaubt, oder?“</a:t>
            </a:r>
            <a:endParaRPr lang="de-AT" sz="2000" dirty="0">
              <a:solidFill>
                <a:schemeClr val="tx1"/>
              </a:solidFill>
            </a:endParaRPr>
          </a:p>
        </p:txBody>
      </p:sp>
      <p:sp>
        <p:nvSpPr>
          <p:cNvPr id="4" name="Abgerundetes Rechteck 4">
            <a:extLst>
              <a:ext uri="{FF2B5EF4-FFF2-40B4-BE49-F238E27FC236}">
                <a16:creationId xmlns:a16="http://schemas.microsoft.com/office/drawing/2014/main" id="{34D29FBF-DABE-441D-B57D-0A5E02AA6884}"/>
              </a:ext>
            </a:extLst>
          </p:cNvPr>
          <p:cNvSpPr/>
          <p:nvPr/>
        </p:nvSpPr>
        <p:spPr>
          <a:xfrm>
            <a:off x="2306142" y="1628985"/>
            <a:ext cx="4825023" cy="4032448"/>
          </a:xfrm>
          <a:prstGeom prst="roundRect">
            <a:avLst/>
          </a:prstGeom>
          <a:ln>
            <a:solidFill>
              <a:schemeClr val="bg1">
                <a:lumMod val="8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3663">
              <a:spcBef>
                <a:spcPct val="20000"/>
              </a:spcBef>
              <a:buFont typeface="Arial" panose="020B0604020202020204" pitchFamily="34" charset="0"/>
              <a:buNone/>
            </a:pPr>
            <a:r>
              <a:rPr lang="de-DE" sz="2000" b="1" dirty="0">
                <a:solidFill>
                  <a:schemeClr val="tx1"/>
                </a:solidFill>
              </a:rPr>
              <a:t>FM5:</a:t>
            </a:r>
            <a:r>
              <a:rPr lang="de-DE" sz="2000" dirty="0">
                <a:solidFill>
                  <a:schemeClr val="tx1"/>
                </a:solidFill>
              </a:rPr>
              <a:t> „…, dass das einfach deterministisch ist, obwohl es nicht deterministisch sein wird, … wenn man halt irgendwelche Skizzen bekommt … und man glaubt, das sind alle drei Szenarien, die es gibt …. oder es wird ein Szenario angegeben, das vielleicht noch sehr gut ist, aber im Endeffekt wird es dann ziemlich falsch laufen, also das ist, glaube ich, ein Punkt, den man auch bei Fremdwährungskrediten ganz stark gesehen hat, da ist Österreich ganz stark betroffen. ...“</a:t>
            </a:r>
            <a:endParaRPr lang="de-AT" sz="2000" dirty="0">
              <a:solidFill>
                <a:schemeClr val="tx1"/>
              </a:solidFill>
            </a:endParaRPr>
          </a:p>
        </p:txBody>
      </p:sp>
    </p:spTree>
    <p:extLst>
      <p:ext uri="{BB962C8B-B14F-4D97-AF65-F5344CB8AC3E}">
        <p14:creationId xmlns:p14="http://schemas.microsoft.com/office/powerpoint/2010/main" val="257353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8315B1-7FA2-4C48-8AB0-FBF60F951C46}"/>
              </a:ext>
            </a:extLst>
          </p:cNvPr>
          <p:cNvSpPr>
            <a:spLocks noGrp="1"/>
          </p:cNvSpPr>
          <p:nvPr>
            <p:ph type="title"/>
          </p:nvPr>
        </p:nvSpPr>
        <p:spPr/>
        <p:txBody>
          <a:bodyPr/>
          <a:lstStyle/>
          <a:p>
            <a:r>
              <a:rPr lang="de-AT" dirty="0"/>
              <a:t>Handhabung von Risiko</a:t>
            </a:r>
          </a:p>
        </p:txBody>
      </p:sp>
      <p:sp>
        <p:nvSpPr>
          <p:cNvPr id="3" name="Inhaltsplatzhalter 2">
            <a:extLst>
              <a:ext uri="{FF2B5EF4-FFF2-40B4-BE49-F238E27FC236}">
                <a16:creationId xmlns:a16="http://schemas.microsoft.com/office/drawing/2014/main" id="{C31EB5C8-9EC7-4F48-B045-1E984636B978}"/>
              </a:ext>
            </a:extLst>
          </p:cNvPr>
          <p:cNvSpPr>
            <a:spLocks noGrp="1"/>
          </p:cNvSpPr>
          <p:nvPr>
            <p:ph idx="1"/>
          </p:nvPr>
        </p:nvSpPr>
        <p:spPr/>
        <p:txBody>
          <a:bodyPr>
            <a:normAutofit lnSpcReduction="10000"/>
          </a:bodyPr>
          <a:lstStyle/>
          <a:p>
            <a:r>
              <a:rPr lang="de-AT" dirty="0"/>
              <a:t>Mesopotamien bis Basel III</a:t>
            </a:r>
          </a:p>
          <a:p>
            <a:r>
              <a:rPr lang="de-AT" dirty="0"/>
              <a:t>Risikobehaftete Situationen erkennen</a:t>
            </a:r>
          </a:p>
          <a:p>
            <a:r>
              <a:rPr lang="de-AT" dirty="0"/>
              <a:t>Messen des Risikos</a:t>
            </a:r>
          </a:p>
          <a:p>
            <a:pPr lvl="1"/>
            <a:r>
              <a:rPr lang="de-AT" dirty="0"/>
              <a:t>Risikomaße</a:t>
            </a:r>
          </a:p>
          <a:p>
            <a:pPr lvl="1"/>
            <a:r>
              <a:rPr lang="de-AT" dirty="0"/>
              <a:t>Kohärente Risikomaße</a:t>
            </a:r>
          </a:p>
          <a:p>
            <a:pPr lvl="1"/>
            <a:r>
              <a:rPr lang="de-AT" dirty="0"/>
              <a:t>Nutzentheorie</a:t>
            </a:r>
          </a:p>
          <a:p>
            <a:r>
              <a:rPr lang="de-AT" dirty="0"/>
              <a:t>Minimieren des Risikos</a:t>
            </a:r>
          </a:p>
          <a:p>
            <a:pPr lvl="1"/>
            <a:r>
              <a:rPr lang="de-AT" dirty="0"/>
              <a:t>Portfoliotheorie (Markowitz) – Diversifikation </a:t>
            </a:r>
          </a:p>
          <a:p>
            <a:endParaRPr lang="de-AT" dirty="0"/>
          </a:p>
          <a:p>
            <a:pPr marL="0" indent="0">
              <a:buNone/>
            </a:pPr>
            <a:endParaRPr lang="de-AT" dirty="0"/>
          </a:p>
        </p:txBody>
      </p:sp>
      <p:sp>
        <p:nvSpPr>
          <p:cNvPr id="4" name="Textfeld 3">
            <a:extLst>
              <a:ext uri="{FF2B5EF4-FFF2-40B4-BE49-F238E27FC236}">
                <a16:creationId xmlns:a16="http://schemas.microsoft.com/office/drawing/2014/main" id="{98FE967E-FB68-4BA8-ABC0-8CBE8E7C5459}"/>
              </a:ext>
            </a:extLst>
          </p:cNvPr>
          <p:cNvSpPr txBox="1"/>
          <p:nvPr/>
        </p:nvSpPr>
        <p:spPr>
          <a:xfrm>
            <a:off x="827584" y="2780928"/>
            <a:ext cx="7488832" cy="2988332"/>
          </a:xfrm>
          <a:prstGeom prst="roundRect">
            <a:avLst/>
          </a:prstGeom>
          <a:ln>
            <a:solidFill>
              <a:schemeClr val="bg1">
                <a:lumMod val="8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de-DE"/>
            </a:defPPr>
            <a:lvl1pPr marL="93663">
              <a:spcBef>
                <a:spcPct val="20000"/>
              </a:spcBef>
              <a:buFont typeface="Arial" panose="020B0604020202020204" pitchFamily="34" charset="0"/>
              <a:buNone/>
              <a:defRPr sz="2000" b="1">
                <a:solidFill>
                  <a:schemeClr val="tx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de-AT" dirty="0"/>
              <a:t>FM1: </a:t>
            </a:r>
            <a:r>
              <a:rPr lang="de-AT" b="0" dirty="0"/>
              <a:t>„... meine Tante möchte auf Nummer sicher gehen, und deswegen hat sie Gold gekauft.“ </a:t>
            </a:r>
          </a:p>
          <a:p>
            <a:endParaRPr lang="de-AT" sz="1000" dirty="0"/>
          </a:p>
          <a:p>
            <a:r>
              <a:rPr lang="de-AT" dirty="0"/>
              <a:t>CD: </a:t>
            </a:r>
            <a:r>
              <a:rPr lang="de-AT" b="0" dirty="0"/>
              <a:t>„Richtiges Gold oder Papiergold?“</a:t>
            </a:r>
          </a:p>
          <a:p>
            <a:endParaRPr lang="de-AT" sz="1000" dirty="0"/>
          </a:p>
          <a:p>
            <a:r>
              <a:rPr lang="de-AT" dirty="0"/>
              <a:t>FM1:  </a:t>
            </a:r>
            <a:r>
              <a:rPr lang="de-AT" b="0" dirty="0"/>
              <a:t>„Papiergold natürlich, und ja, auch ein Freund von mir hat Gold und Öl gekauft, um sich abzusichern und beide sind ganz stark gegen Spekulationen. Natürlich ist das genau Spekulation, wenn man Gold und Öl kauft.“</a:t>
            </a:r>
          </a:p>
          <a:p>
            <a:r>
              <a:rPr lang="de-AT" dirty="0"/>
              <a:t>	</a:t>
            </a:r>
            <a:endParaRPr lang="de-AT" b="0" dirty="0"/>
          </a:p>
        </p:txBody>
      </p:sp>
    </p:spTree>
    <p:extLst>
      <p:ext uri="{BB962C8B-B14F-4D97-AF65-F5344CB8AC3E}">
        <p14:creationId xmlns:p14="http://schemas.microsoft.com/office/powerpoint/2010/main" val="38504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8B328D-3AB4-4724-AEF9-3AF693668F0E}"/>
              </a:ext>
            </a:extLst>
          </p:cNvPr>
          <p:cNvSpPr>
            <a:spLocks noGrp="1"/>
          </p:cNvSpPr>
          <p:nvPr>
            <p:ph type="title"/>
          </p:nvPr>
        </p:nvSpPr>
        <p:spPr/>
        <p:txBody>
          <a:bodyPr/>
          <a:lstStyle/>
          <a:p>
            <a:r>
              <a:rPr lang="de-AT" dirty="0" err="1"/>
              <a:t>No</a:t>
            </a:r>
            <a:r>
              <a:rPr lang="de-AT" dirty="0"/>
              <a:t>-Arbitrage-Prinzip</a:t>
            </a:r>
          </a:p>
        </p:txBody>
      </p:sp>
      <p:sp>
        <p:nvSpPr>
          <p:cNvPr id="3" name="Inhaltsplatzhalter 2">
            <a:extLst>
              <a:ext uri="{FF2B5EF4-FFF2-40B4-BE49-F238E27FC236}">
                <a16:creationId xmlns:a16="http://schemas.microsoft.com/office/drawing/2014/main" id="{F81AA7D6-2793-4EA4-AA5F-D7DDC8E149E4}"/>
              </a:ext>
            </a:extLst>
          </p:cNvPr>
          <p:cNvSpPr>
            <a:spLocks noGrp="1"/>
          </p:cNvSpPr>
          <p:nvPr>
            <p:ph idx="1"/>
          </p:nvPr>
        </p:nvSpPr>
        <p:spPr>
          <a:xfrm>
            <a:off x="457200" y="1772816"/>
            <a:ext cx="8291264" cy="4275738"/>
          </a:xfrm>
        </p:spPr>
        <p:txBody>
          <a:bodyPr>
            <a:normAutofit fontScale="85000" lnSpcReduction="20000"/>
          </a:bodyPr>
          <a:lstStyle/>
          <a:p>
            <a:r>
              <a:rPr lang="de-AT" dirty="0"/>
              <a:t>Risikoloses Gewinnen von Geld</a:t>
            </a:r>
          </a:p>
          <a:p>
            <a:r>
              <a:rPr lang="de-AT" dirty="0"/>
              <a:t>Arbitrage wird in mathematischen Modellen ausgeschlossen: „</a:t>
            </a:r>
            <a:r>
              <a:rPr lang="de-AT" dirty="0" err="1"/>
              <a:t>There</a:t>
            </a:r>
            <a:r>
              <a:rPr lang="de-AT" dirty="0"/>
              <a:t> </a:t>
            </a:r>
            <a:r>
              <a:rPr lang="de-AT" dirty="0" err="1"/>
              <a:t>is</a:t>
            </a:r>
            <a:r>
              <a:rPr lang="de-AT" dirty="0"/>
              <a:t> </a:t>
            </a:r>
            <a:r>
              <a:rPr lang="de-AT" dirty="0" err="1"/>
              <a:t>no</a:t>
            </a:r>
            <a:r>
              <a:rPr lang="de-AT" dirty="0"/>
              <a:t> </a:t>
            </a:r>
            <a:r>
              <a:rPr lang="de-AT" dirty="0" err="1"/>
              <a:t>free</a:t>
            </a:r>
            <a:r>
              <a:rPr lang="de-AT" dirty="0"/>
              <a:t> lunch at </a:t>
            </a:r>
            <a:r>
              <a:rPr lang="de-AT" dirty="0" err="1"/>
              <a:t>the</a:t>
            </a:r>
            <a:r>
              <a:rPr lang="de-AT" dirty="0"/>
              <a:t> </a:t>
            </a:r>
            <a:r>
              <a:rPr lang="de-AT" dirty="0" err="1"/>
              <a:t>market</a:t>
            </a:r>
            <a:r>
              <a:rPr lang="de-AT" dirty="0"/>
              <a:t>!“</a:t>
            </a:r>
          </a:p>
          <a:p>
            <a:endParaRPr lang="de-AT" dirty="0"/>
          </a:p>
          <a:p>
            <a:endParaRPr lang="de-AT" dirty="0"/>
          </a:p>
          <a:p>
            <a:endParaRPr lang="de-AT" dirty="0"/>
          </a:p>
          <a:p>
            <a:r>
              <a:rPr lang="de-AT" dirty="0"/>
              <a:t>Verankerung in der alltäglichen Sprache:</a:t>
            </a:r>
          </a:p>
          <a:p>
            <a:pPr lvl="1"/>
            <a:r>
              <a:rPr lang="de-AT" dirty="0"/>
              <a:t>„Nichts ist umsonst“</a:t>
            </a:r>
          </a:p>
          <a:p>
            <a:pPr lvl="1"/>
            <a:r>
              <a:rPr lang="de-AT" dirty="0"/>
              <a:t>„Von Nichts kommt Nichts“</a:t>
            </a:r>
          </a:p>
          <a:p>
            <a:pPr lvl="1"/>
            <a:r>
              <a:rPr lang="de-AT" dirty="0"/>
              <a:t>„Ohne Fleiß kein Preis“</a:t>
            </a:r>
          </a:p>
          <a:p>
            <a:endParaRPr lang="de-AT" dirty="0"/>
          </a:p>
        </p:txBody>
      </p:sp>
      <p:pic>
        <p:nvPicPr>
          <p:cNvPr id="4" name="Grafik 3">
            <a:extLst>
              <a:ext uri="{FF2B5EF4-FFF2-40B4-BE49-F238E27FC236}">
                <a16:creationId xmlns:a16="http://schemas.microsoft.com/office/drawing/2014/main" id="{80FED275-6196-4554-8DC0-AD16ADAB5698}"/>
              </a:ext>
            </a:extLst>
          </p:cNvPr>
          <p:cNvPicPr>
            <a:picLocks noChangeAspect="1"/>
          </p:cNvPicPr>
          <p:nvPr/>
        </p:nvPicPr>
        <p:blipFill>
          <a:blip r:embed="rId2"/>
          <a:stretch>
            <a:fillRect/>
          </a:stretch>
        </p:blipFill>
        <p:spPr>
          <a:xfrm>
            <a:off x="253625" y="2924944"/>
            <a:ext cx="8636750" cy="1174470"/>
          </a:xfrm>
          <a:prstGeom prst="rect">
            <a:avLst/>
          </a:prstGeom>
        </p:spPr>
      </p:pic>
    </p:spTree>
    <p:extLst>
      <p:ext uri="{BB962C8B-B14F-4D97-AF65-F5344CB8AC3E}">
        <p14:creationId xmlns:p14="http://schemas.microsoft.com/office/powerpoint/2010/main" val="174190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7D99DC-04A5-44D1-AA14-0F4940E94AE3}"/>
              </a:ext>
            </a:extLst>
          </p:cNvPr>
          <p:cNvSpPr>
            <a:spLocks noGrp="1"/>
          </p:cNvSpPr>
          <p:nvPr>
            <p:ph type="title"/>
          </p:nvPr>
        </p:nvSpPr>
        <p:spPr/>
        <p:txBody>
          <a:bodyPr/>
          <a:lstStyle/>
          <a:p>
            <a:r>
              <a:rPr lang="de-AT" dirty="0"/>
              <a:t>Replikation</a:t>
            </a:r>
          </a:p>
        </p:txBody>
      </p:sp>
      <p:sp>
        <p:nvSpPr>
          <p:cNvPr id="3" name="Inhaltsplatzhalter 2">
            <a:extLst>
              <a:ext uri="{FF2B5EF4-FFF2-40B4-BE49-F238E27FC236}">
                <a16:creationId xmlns:a16="http://schemas.microsoft.com/office/drawing/2014/main" id="{DB511820-9F4A-4C84-8FDB-36F12FC0A9E5}"/>
              </a:ext>
            </a:extLst>
          </p:cNvPr>
          <p:cNvSpPr>
            <a:spLocks noGrp="1"/>
          </p:cNvSpPr>
          <p:nvPr>
            <p:ph idx="1"/>
          </p:nvPr>
        </p:nvSpPr>
        <p:spPr>
          <a:xfrm>
            <a:off x="457200" y="1772816"/>
            <a:ext cx="8363272" cy="4275738"/>
          </a:xfrm>
        </p:spPr>
        <p:txBody>
          <a:bodyPr/>
          <a:lstStyle/>
          <a:p>
            <a:r>
              <a:rPr lang="de-AT" sz="2800" dirty="0"/>
              <a:t>Ein Prinzip zur Bepreisung von Finanztiteln </a:t>
            </a:r>
          </a:p>
          <a:p>
            <a:r>
              <a:rPr lang="de-AT" sz="2800" dirty="0"/>
              <a:t>Die Idee der Replikation: </a:t>
            </a:r>
            <a:r>
              <a:rPr lang="de-AT" sz="2800" cap="small" dirty="0"/>
              <a:t>Black</a:t>
            </a:r>
            <a:r>
              <a:rPr lang="de-AT" sz="2800" dirty="0"/>
              <a:t>, </a:t>
            </a:r>
            <a:r>
              <a:rPr lang="de-AT" sz="2800" cap="small" dirty="0"/>
              <a:t>Merton*</a:t>
            </a:r>
            <a:r>
              <a:rPr lang="de-AT" sz="2800" dirty="0"/>
              <a:t> und </a:t>
            </a:r>
            <a:r>
              <a:rPr lang="de-AT" sz="2800" cap="small" dirty="0"/>
              <a:t>Scholes* </a:t>
            </a:r>
            <a:r>
              <a:rPr lang="de-AT" sz="1400" cap="small" dirty="0"/>
              <a:t>(*</a:t>
            </a:r>
            <a:r>
              <a:rPr lang="de-AT" sz="1400" dirty="0"/>
              <a:t>Träger des Alfred-Nobel-Gedächtnispreises für Wirtschaftswissenschaften)</a:t>
            </a:r>
            <a:endParaRPr lang="de-AT" sz="1400" cap="small" dirty="0"/>
          </a:p>
          <a:p>
            <a:pPr marL="0" indent="0">
              <a:buNone/>
            </a:pPr>
            <a:endParaRPr lang="de-AT" dirty="0"/>
          </a:p>
        </p:txBody>
      </p:sp>
      <p:sp>
        <p:nvSpPr>
          <p:cNvPr id="4" name="Textfeld 3">
            <a:extLst>
              <a:ext uri="{FF2B5EF4-FFF2-40B4-BE49-F238E27FC236}">
                <a16:creationId xmlns:a16="http://schemas.microsoft.com/office/drawing/2014/main" id="{A2DDAEA2-A652-4627-866F-B23244E2D436}"/>
              </a:ext>
            </a:extLst>
          </p:cNvPr>
          <p:cNvSpPr txBox="1"/>
          <p:nvPr/>
        </p:nvSpPr>
        <p:spPr>
          <a:xfrm>
            <a:off x="2033718" y="3000735"/>
            <a:ext cx="5076564" cy="3055386"/>
          </a:xfrm>
          <a:prstGeom prst="roundRect">
            <a:avLst/>
          </a:prstGeom>
          <a:ln>
            <a:solidFill>
              <a:schemeClr val="bg1">
                <a:lumMod val="8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de-DE"/>
            </a:defPPr>
            <a:lvl1pPr marL="93663">
              <a:spcBef>
                <a:spcPct val="20000"/>
              </a:spcBef>
              <a:buFont typeface="Arial" panose="020B0604020202020204" pitchFamily="34" charset="0"/>
              <a:buNone/>
              <a:defRPr sz="2000" b="1">
                <a:solidFill>
                  <a:schemeClr val="tx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de-AT" dirty="0"/>
              <a:t>FM3: </a:t>
            </a:r>
            <a:r>
              <a:rPr lang="de-AT" b="0" dirty="0"/>
              <a:t>„… als dritten Strang würde ich schon die Black, Merton, Scholes, die Idee der Replikation von Derivaten, also dass man im Kontext einer </a:t>
            </a:r>
            <a:r>
              <a:rPr lang="de-AT" b="0" dirty="0" err="1"/>
              <a:t>Brown'schen</a:t>
            </a:r>
            <a:r>
              <a:rPr lang="de-AT" b="0" dirty="0"/>
              <a:t> Bewegung, unter gewissen Voraussetzungen, jedes beliebige Derivat perfekt replizieren kann. Das ist mathematisch schon eine verblüffende und anspruchsvolle Idee und es hat enorme Konsequenzen gehabt.“</a:t>
            </a:r>
            <a:endParaRPr lang="de-AT" sz="1200" b="0" dirty="0"/>
          </a:p>
        </p:txBody>
      </p:sp>
      <p:pic>
        <p:nvPicPr>
          <p:cNvPr id="5" name="Grafik 4"/>
          <p:cNvPicPr>
            <a:picLocks noChangeAspect="1"/>
          </p:cNvPicPr>
          <p:nvPr/>
        </p:nvPicPr>
        <p:blipFill>
          <a:blip r:embed="rId2"/>
          <a:stretch>
            <a:fillRect/>
          </a:stretch>
        </p:blipFill>
        <p:spPr>
          <a:xfrm>
            <a:off x="1423987" y="3645024"/>
            <a:ext cx="6296025" cy="1943100"/>
          </a:xfrm>
          <a:prstGeom prst="rect">
            <a:avLst/>
          </a:prstGeom>
        </p:spPr>
      </p:pic>
    </p:spTree>
    <p:extLst>
      <p:ext uri="{BB962C8B-B14F-4D97-AF65-F5344CB8AC3E}">
        <p14:creationId xmlns:p14="http://schemas.microsoft.com/office/powerpoint/2010/main" val="292436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98E80E-DD08-4833-A62D-2EF07A097E52}"/>
              </a:ext>
            </a:extLst>
          </p:cNvPr>
          <p:cNvSpPr>
            <a:spLocks noGrp="1"/>
          </p:cNvSpPr>
          <p:nvPr>
            <p:ph type="title"/>
          </p:nvPr>
        </p:nvSpPr>
        <p:spPr/>
        <p:txBody>
          <a:bodyPr/>
          <a:lstStyle/>
          <a:p>
            <a:r>
              <a:rPr lang="de-AT" dirty="0"/>
              <a:t>Zeitwert des Geldes</a:t>
            </a:r>
          </a:p>
        </p:txBody>
      </p:sp>
      <p:sp>
        <p:nvSpPr>
          <p:cNvPr id="3" name="Inhaltsplatzhalter 2">
            <a:extLst>
              <a:ext uri="{FF2B5EF4-FFF2-40B4-BE49-F238E27FC236}">
                <a16:creationId xmlns:a16="http://schemas.microsoft.com/office/drawing/2014/main" id="{5B07D5D4-96E1-4131-A586-D3AB1E2C6E4F}"/>
              </a:ext>
            </a:extLst>
          </p:cNvPr>
          <p:cNvSpPr>
            <a:spLocks noGrp="1"/>
          </p:cNvSpPr>
          <p:nvPr>
            <p:ph idx="1"/>
          </p:nvPr>
        </p:nvSpPr>
        <p:spPr/>
        <p:txBody>
          <a:bodyPr/>
          <a:lstStyle/>
          <a:p>
            <a:r>
              <a:rPr lang="de-DE" sz="2800" dirty="0"/>
              <a:t>Prinzip des Auf- und Abzinsens kommt </a:t>
            </a:r>
          </a:p>
          <a:p>
            <a:pPr lvl="1"/>
            <a:r>
              <a:rPr lang="de-DE" sz="2400" dirty="0"/>
              <a:t>in der Finanzmathematik nahezu überall vor</a:t>
            </a:r>
          </a:p>
          <a:p>
            <a:pPr lvl="1"/>
            <a:r>
              <a:rPr lang="de-DE" sz="2400" dirty="0"/>
              <a:t>im Alltag überall vor</a:t>
            </a:r>
          </a:p>
          <a:p>
            <a:pPr lvl="2"/>
            <a:r>
              <a:rPr lang="de-DE" sz="2000" dirty="0"/>
              <a:t>Sparbuch	</a:t>
            </a:r>
          </a:p>
          <a:p>
            <a:pPr lvl="2"/>
            <a:r>
              <a:rPr lang="de-DE" sz="2000" dirty="0"/>
              <a:t>Kredite</a:t>
            </a:r>
          </a:p>
          <a:p>
            <a:pPr lvl="2"/>
            <a:r>
              <a:rPr lang="de-DE" sz="2000" dirty="0"/>
              <a:t>Nachrichten</a:t>
            </a:r>
          </a:p>
          <a:p>
            <a:pPr lvl="2"/>
            <a:r>
              <a:rPr lang="de-DE" sz="2000" dirty="0"/>
              <a:t>Österreichs Jugendliche haben Probleme im Umgang mit Geld</a:t>
            </a:r>
          </a:p>
          <a:p>
            <a:r>
              <a:rPr lang="de-DE" sz="2800" dirty="0"/>
              <a:t>Momentaner Wert: Einkommen, Einkauf, …</a:t>
            </a:r>
            <a:endParaRPr lang="de-DE" sz="2000" dirty="0"/>
          </a:p>
          <a:p>
            <a:r>
              <a:rPr lang="de-DE" sz="2800" dirty="0"/>
              <a:t>Inflation</a:t>
            </a:r>
          </a:p>
          <a:p>
            <a:pPr lvl="1"/>
            <a:endParaRPr lang="de-DE" dirty="0"/>
          </a:p>
          <a:p>
            <a:pPr lvl="1"/>
            <a:endParaRPr lang="de-DE" dirty="0"/>
          </a:p>
          <a:p>
            <a:pPr marL="457200" lvl="1" indent="0">
              <a:buNone/>
            </a:pPr>
            <a:endParaRPr lang="de-DE" dirty="0"/>
          </a:p>
          <a:p>
            <a:pPr lvl="1"/>
            <a:endParaRPr lang="de-AT" dirty="0"/>
          </a:p>
        </p:txBody>
      </p:sp>
      <p:sp>
        <p:nvSpPr>
          <p:cNvPr id="5" name="Abgerundetes Rechteck 4">
            <a:extLst>
              <a:ext uri="{FF2B5EF4-FFF2-40B4-BE49-F238E27FC236}">
                <a16:creationId xmlns:a16="http://schemas.microsoft.com/office/drawing/2014/main" id="{252A74FF-BDEC-4C09-AFED-0C250CC64749}"/>
              </a:ext>
            </a:extLst>
          </p:cNvPr>
          <p:cNvSpPr/>
          <p:nvPr/>
        </p:nvSpPr>
        <p:spPr>
          <a:xfrm>
            <a:off x="2474202" y="4697133"/>
            <a:ext cx="4195593" cy="964116"/>
          </a:xfrm>
          <a:prstGeom prst="roundRect">
            <a:avLst/>
          </a:prstGeom>
          <a:ln>
            <a:solidFill>
              <a:schemeClr val="bg1">
                <a:lumMod val="8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de-DE" sz="2000" b="1" dirty="0">
                <a:solidFill>
                  <a:schemeClr val="tx1"/>
                </a:solidFill>
              </a:rPr>
              <a:t>FM6: </a:t>
            </a:r>
            <a:r>
              <a:rPr lang="de-DE" sz="2000" dirty="0">
                <a:solidFill>
                  <a:schemeClr val="tx1"/>
                </a:solidFill>
              </a:rPr>
              <a:t>„</a:t>
            </a:r>
            <a:r>
              <a:rPr lang="de-AT" dirty="0"/>
              <a:t>Zinsen sind ja allgegenwärtig, vom normalen Konto bis zum Sparbuch, das jedes Kind schon hat</a:t>
            </a:r>
            <a:r>
              <a:rPr lang="de-DE" sz="2000" dirty="0">
                <a:solidFill>
                  <a:schemeClr val="tx1"/>
                </a:solidFill>
              </a:rPr>
              <a:t>“</a:t>
            </a:r>
            <a:endParaRPr lang="de-AT" sz="2000" dirty="0">
              <a:solidFill>
                <a:schemeClr val="tx1"/>
              </a:solidFill>
            </a:endParaRPr>
          </a:p>
        </p:txBody>
      </p:sp>
    </p:spTree>
    <p:extLst>
      <p:ext uri="{BB962C8B-B14F-4D97-AF65-F5344CB8AC3E}">
        <p14:creationId xmlns:p14="http://schemas.microsoft.com/office/powerpoint/2010/main" val="334532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F7DEB3-FD23-4D65-B6FA-82392C4A8E1F}"/>
              </a:ext>
            </a:extLst>
          </p:cNvPr>
          <p:cNvSpPr>
            <a:spLocks noGrp="1"/>
          </p:cNvSpPr>
          <p:nvPr>
            <p:ph type="title"/>
          </p:nvPr>
        </p:nvSpPr>
        <p:spPr/>
        <p:txBody>
          <a:bodyPr/>
          <a:lstStyle/>
          <a:p>
            <a:r>
              <a:rPr lang="de-DE" dirty="0"/>
              <a:t>Auswahlkriterien schulrelevanter Themen der Finanzmathematik</a:t>
            </a:r>
            <a:endParaRPr lang="de-AT" dirty="0"/>
          </a:p>
        </p:txBody>
      </p:sp>
      <p:sp>
        <p:nvSpPr>
          <p:cNvPr id="3" name="Inhaltsplatzhalter 2">
            <a:extLst>
              <a:ext uri="{FF2B5EF4-FFF2-40B4-BE49-F238E27FC236}">
                <a16:creationId xmlns:a16="http://schemas.microsoft.com/office/drawing/2014/main" id="{0D855646-FF14-4340-A3CB-D32210B75194}"/>
              </a:ext>
            </a:extLst>
          </p:cNvPr>
          <p:cNvSpPr>
            <a:spLocks noGrp="1"/>
          </p:cNvSpPr>
          <p:nvPr>
            <p:ph idx="1"/>
          </p:nvPr>
        </p:nvSpPr>
        <p:spPr/>
        <p:txBody>
          <a:bodyPr>
            <a:normAutofit lnSpcReduction="10000"/>
          </a:bodyPr>
          <a:lstStyle/>
          <a:p>
            <a:pPr marL="0" indent="0">
              <a:buNone/>
            </a:pPr>
            <a:r>
              <a:rPr lang="de-DE" dirty="0"/>
              <a:t>Kriterien für guten (anwendungsorientierten) Mathematikunterricht nach </a:t>
            </a:r>
            <a:r>
              <a:rPr lang="de-DE" cap="small" dirty="0"/>
              <a:t>Blum</a:t>
            </a:r>
            <a:r>
              <a:rPr lang="de-DE" dirty="0"/>
              <a:t>, </a:t>
            </a:r>
            <a:r>
              <a:rPr lang="de-DE" cap="small" dirty="0" err="1"/>
              <a:t>Jablonka</a:t>
            </a:r>
            <a:r>
              <a:rPr lang="de-DE" dirty="0"/>
              <a:t> und </a:t>
            </a:r>
            <a:r>
              <a:rPr lang="de-DE" cap="small" dirty="0"/>
              <a:t>Winter</a:t>
            </a:r>
            <a:endParaRPr lang="de-DE" dirty="0"/>
          </a:p>
          <a:p>
            <a:pPr marL="0" indent="0">
              <a:buNone/>
            </a:pPr>
            <a:endParaRPr lang="de-DE" dirty="0"/>
          </a:p>
          <a:p>
            <a:r>
              <a:rPr lang="de-DE" dirty="0"/>
              <a:t>Formale Aspekte</a:t>
            </a:r>
          </a:p>
          <a:p>
            <a:r>
              <a:rPr lang="de-DE" dirty="0"/>
              <a:t>Eignung</a:t>
            </a:r>
          </a:p>
          <a:p>
            <a:r>
              <a:rPr lang="de-DE" dirty="0"/>
              <a:t>Authentizität</a:t>
            </a:r>
          </a:p>
          <a:p>
            <a:r>
              <a:rPr lang="de-DE" dirty="0"/>
              <a:t>Mathematische Aspekte</a:t>
            </a:r>
            <a:endParaRPr lang="de-AT" dirty="0"/>
          </a:p>
          <a:p>
            <a:endParaRPr lang="de-AT" dirty="0"/>
          </a:p>
        </p:txBody>
      </p:sp>
    </p:spTree>
    <p:extLst>
      <p:ext uri="{BB962C8B-B14F-4D97-AF65-F5344CB8AC3E}">
        <p14:creationId xmlns:p14="http://schemas.microsoft.com/office/powerpoint/2010/main" val="3497787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CD4C34-86B4-40E3-9A92-CEB3C212E776}"/>
              </a:ext>
            </a:extLst>
          </p:cNvPr>
          <p:cNvSpPr>
            <a:spLocks noGrp="1"/>
          </p:cNvSpPr>
          <p:nvPr>
            <p:ph type="title"/>
          </p:nvPr>
        </p:nvSpPr>
        <p:spPr/>
        <p:txBody>
          <a:bodyPr/>
          <a:lstStyle/>
          <a:p>
            <a:r>
              <a:rPr lang="de-AT" dirty="0"/>
              <a:t>Aktienkurse und der Zufall</a:t>
            </a:r>
          </a:p>
        </p:txBody>
      </p:sp>
      <p:pic>
        <p:nvPicPr>
          <p:cNvPr id="5" name="Inhaltsplatzhalter 4"/>
          <p:cNvPicPr>
            <a:picLocks noGrp="1" noChangeAspect="1"/>
          </p:cNvPicPr>
          <p:nvPr>
            <p:ph idx="1"/>
          </p:nvPr>
        </p:nvPicPr>
        <p:blipFill>
          <a:blip r:embed="rId2"/>
          <a:stretch>
            <a:fillRect/>
          </a:stretch>
        </p:blipFill>
        <p:spPr>
          <a:xfrm>
            <a:off x="895843" y="1140125"/>
            <a:ext cx="7352313" cy="4881162"/>
          </a:xfrm>
          <a:prstGeom prst="rect">
            <a:avLst/>
          </a:prstGeom>
        </p:spPr>
      </p:pic>
      <p:sp>
        <p:nvSpPr>
          <p:cNvPr id="8" name="Abgerundetes Rechteck 7">
            <a:extLst>
              <a:ext uri="{FF2B5EF4-FFF2-40B4-BE49-F238E27FC236}">
                <a16:creationId xmlns:a16="http://schemas.microsoft.com/office/drawing/2014/main" id="{5B0D910C-F6B4-4E86-8ACC-51F4370F682E}"/>
              </a:ext>
            </a:extLst>
          </p:cNvPr>
          <p:cNvSpPr/>
          <p:nvPr/>
        </p:nvSpPr>
        <p:spPr>
          <a:xfrm>
            <a:off x="2411760" y="1140125"/>
            <a:ext cx="4680520" cy="5612994"/>
          </a:xfrm>
          <a:prstGeom prst="roundRect">
            <a:avLst/>
          </a:prstGeom>
          <a:ln>
            <a:solidFill>
              <a:schemeClr val="bg1">
                <a:lumMod val="8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e-DE" sz="2000" b="1" dirty="0">
                <a:solidFill>
                  <a:schemeClr val="tx1"/>
                </a:solidFill>
              </a:rPr>
              <a:t>FM6: </a:t>
            </a:r>
            <a:r>
              <a:rPr lang="de-AT" dirty="0"/>
              <a:t>„… da gibt es, was Aktienhandel anbelangt, den </a:t>
            </a:r>
            <a:r>
              <a:rPr lang="de-AT" dirty="0" err="1"/>
              <a:t>Kahneman</a:t>
            </a:r>
            <a:r>
              <a:rPr lang="de-AT" dirty="0"/>
              <a:t> mit </a:t>
            </a:r>
            <a:r>
              <a:rPr lang="de-AT" dirty="0" err="1"/>
              <a:t>Thinking</a:t>
            </a:r>
            <a:r>
              <a:rPr lang="de-AT" dirty="0"/>
              <a:t> Fast and Slow und da gibt es ein recht gutes Kapitel und ein recht lustiges Kapitel, wo sie Experimente gemacht haben, sozusagen Aktienhandel per Zufallsgenerator, in dem Fall hat es halt, wie so oft ein Affe gemacht (lacht), und wo … zum Teil sogar und wirklich rausgekommen ist, im Durchschnitt ist der Erfolg von diesem Zufallshandel genau gleich wie die Investmentbanker, die mit </a:t>
            </a:r>
            <a:r>
              <a:rPr lang="de-AT" dirty="0" err="1"/>
              <a:t>ausgeklügeltsten</a:t>
            </a:r>
            <a:r>
              <a:rPr lang="de-AT" dirty="0"/>
              <a:t> Strategien und hochbezahlten Posten und Boni und allem Drum und Dran nach irgendwas handeln, steigen eben um keinen Deut besser aus, weil eben diese Zufallskomponente von Preis- und Aktienentwicklung wahnsinnig unterschätzt wird.“</a:t>
            </a:r>
            <a:endParaRPr lang="de-AT" sz="2000" dirty="0">
              <a:solidFill>
                <a:schemeClr val="tx1"/>
              </a:solidFill>
            </a:endParaRPr>
          </a:p>
        </p:txBody>
      </p:sp>
      <p:sp>
        <p:nvSpPr>
          <p:cNvPr id="6" name="Abgerundetes Rechteck 5">
            <a:extLst>
              <a:ext uri="{FF2B5EF4-FFF2-40B4-BE49-F238E27FC236}">
                <a16:creationId xmlns:a16="http://schemas.microsoft.com/office/drawing/2014/main" id="{15784E67-14B7-4F11-ABAA-1F69BA996FA5}"/>
              </a:ext>
            </a:extLst>
          </p:cNvPr>
          <p:cNvSpPr txBox="1">
            <a:spLocks/>
          </p:cNvSpPr>
          <p:nvPr/>
        </p:nvSpPr>
        <p:spPr>
          <a:xfrm>
            <a:off x="935596" y="2932634"/>
            <a:ext cx="7632848" cy="1296144"/>
          </a:xfrm>
          <a:prstGeom prst="roundRect">
            <a:avLst/>
          </a:prstGeom>
          <a:ln>
            <a:solidFill>
              <a:schemeClr val="bg1">
                <a:lumMod val="8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93663" indent="0">
              <a:buNone/>
            </a:pPr>
            <a:r>
              <a:rPr lang="de-AT" sz="2000" dirty="0">
                <a:solidFill>
                  <a:schemeClr val="tx1"/>
                </a:solidFill>
              </a:rPr>
              <a:t>„Der Begriff ‚Zufall‘ soll im Unterricht thematisiert werden. Dabei soll das Vorverständnis der Schülerinnen und Schüler und die Bedeutungsvielfalt des Begriffes berücksichtigt werden.“</a:t>
            </a:r>
            <a:r>
              <a:rPr lang="en-US" sz="1200" dirty="0">
                <a:solidFill>
                  <a:schemeClr val="tx1"/>
                </a:solidFill>
              </a:rPr>
              <a:t>								(</a:t>
            </a:r>
            <a:r>
              <a:rPr lang="en-US" sz="1200" cap="small" dirty="0" err="1">
                <a:solidFill>
                  <a:schemeClr val="tx1"/>
                </a:solidFill>
              </a:rPr>
              <a:t>Döhrmann</a:t>
            </a:r>
            <a:r>
              <a:rPr lang="en-US" sz="1200" dirty="0">
                <a:solidFill>
                  <a:schemeClr val="tx1"/>
                </a:solidFill>
              </a:rPr>
              <a:t>, 2004, S. 60)</a:t>
            </a:r>
            <a:endParaRPr lang="de-AT" sz="1200" dirty="0">
              <a:solidFill>
                <a:schemeClr val="tx1"/>
              </a:solidFill>
            </a:endParaRPr>
          </a:p>
        </p:txBody>
      </p:sp>
      <p:sp>
        <p:nvSpPr>
          <p:cNvPr id="7" name="Textfeld 6">
            <a:extLst>
              <a:ext uri="{FF2B5EF4-FFF2-40B4-BE49-F238E27FC236}">
                <a16:creationId xmlns:a16="http://schemas.microsoft.com/office/drawing/2014/main" id="{8C0DAB44-018F-410B-8C59-542D5CDD86A8}"/>
              </a:ext>
            </a:extLst>
          </p:cNvPr>
          <p:cNvSpPr txBox="1"/>
          <p:nvPr/>
        </p:nvSpPr>
        <p:spPr>
          <a:xfrm>
            <a:off x="6598568" y="6055422"/>
            <a:ext cx="4176464" cy="246221"/>
          </a:xfrm>
          <a:prstGeom prst="rect">
            <a:avLst/>
          </a:prstGeom>
          <a:noFill/>
        </p:spPr>
        <p:txBody>
          <a:bodyPr wrap="square" rtlCol="0">
            <a:spAutoFit/>
          </a:bodyPr>
          <a:lstStyle/>
          <a:p>
            <a:r>
              <a:rPr lang="de-AT" sz="1000" dirty="0"/>
              <a:t>(Quelle: Dorner, 2017, S. 190)</a:t>
            </a:r>
          </a:p>
        </p:txBody>
      </p:sp>
    </p:spTree>
    <p:extLst>
      <p:ext uri="{BB962C8B-B14F-4D97-AF65-F5344CB8AC3E}">
        <p14:creationId xmlns:p14="http://schemas.microsoft.com/office/powerpoint/2010/main" val="312723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6" grpId="0" animBg="1"/>
      <p:bldP spid="6" grpId="1"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Unterrichtssequenz: Kredite und Risiko</a:t>
            </a:r>
            <a:endParaRPr lang="en-US" dirty="0"/>
          </a:p>
        </p:txBody>
      </p:sp>
      <p:sp>
        <p:nvSpPr>
          <p:cNvPr id="3" name="Inhaltsplatzhalter 2"/>
          <p:cNvSpPr>
            <a:spLocks noGrp="1"/>
          </p:cNvSpPr>
          <p:nvPr>
            <p:ph idx="1"/>
          </p:nvPr>
        </p:nvSpPr>
        <p:spPr/>
        <p:txBody>
          <a:bodyPr>
            <a:normAutofit lnSpcReduction="10000"/>
          </a:bodyPr>
          <a:lstStyle/>
          <a:p>
            <a:r>
              <a:rPr lang="de-DE" dirty="0"/>
              <a:t>Kredite und Tilgungspläne sind Teil des Mathematikunterrichts.</a:t>
            </a:r>
          </a:p>
          <a:p>
            <a:endParaRPr lang="de-DE" dirty="0"/>
          </a:p>
          <a:p>
            <a:r>
              <a:rPr lang="de-DE" dirty="0"/>
              <a:t>Die Aufgaben vermitteln meist einen statischen Eindruck.</a:t>
            </a:r>
          </a:p>
          <a:p>
            <a:endParaRPr lang="de-DE" dirty="0"/>
          </a:p>
          <a:p>
            <a:r>
              <a:rPr lang="de-DE" dirty="0"/>
              <a:t>Dynamiken, Risiken werden kaum thematisiert.</a:t>
            </a:r>
            <a:endParaRPr lang="en-US" dirty="0"/>
          </a:p>
        </p:txBody>
      </p:sp>
    </p:spTree>
    <p:extLst>
      <p:ext uri="{BB962C8B-B14F-4D97-AF65-F5344CB8AC3E}">
        <p14:creationId xmlns:p14="http://schemas.microsoft.com/office/powerpoint/2010/main" val="327253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BD4FBB-9F7E-4F99-8397-8A0E22A42797}"/>
              </a:ext>
            </a:extLst>
          </p:cNvPr>
          <p:cNvSpPr>
            <a:spLocks noGrp="1"/>
          </p:cNvSpPr>
          <p:nvPr>
            <p:ph type="title"/>
          </p:nvPr>
        </p:nvSpPr>
        <p:spPr/>
        <p:txBody>
          <a:bodyPr/>
          <a:lstStyle/>
          <a:p>
            <a:r>
              <a:rPr lang="de-AT" dirty="0"/>
              <a:t>Finanzbildung – Pressemeldungen </a:t>
            </a:r>
          </a:p>
        </p:txBody>
      </p:sp>
      <p:sp>
        <p:nvSpPr>
          <p:cNvPr id="6" name="Abgerundetes Rechteck 4">
            <a:extLst>
              <a:ext uri="{FF2B5EF4-FFF2-40B4-BE49-F238E27FC236}">
                <a16:creationId xmlns:a16="http://schemas.microsoft.com/office/drawing/2014/main" id="{06C1F672-53B4-4F3B-AC43-EEEBFDF731DE}"/>
              </a:ext>
            </a:extLst>
          </p:cNvPr>
          <p:cNvSpPr/>
          <p:nvPr/>
        </p:nvSpPr>
        <p:spPr>
          <a:xfrm>
            <a:off x="352744" y="1212811"/>
            <a:ext cx="4550569" cy="2478458"/>
          </a:xfrm>
          <a:prstGeom prst="roundRect">
            <a:avLst/>
          </a:prstGeom>
          <a:ln>
            <a:solidFill>
              <a:schemeClr val="bg1">
                <a:lumMod val="8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3663">
              <a:spcBef>
                <a:spcPct val="20000"/>
              </a:spcBef>
              <a:buFont typeface="Arial" panose="020B0604020202020204" pitchFamily="34" charset="0"/>
              <a:buNone/>
            </a:pPr>
            <a:r>
              <a:rPr lang="de-AT" sz="2000" dirty="0">
                <a:solidFill>
                  <a:schemeClr val="tx1"/>
                </a:solidFill>
              </a:rPr>
              <a:t>Österreichs Jugendliche tun sich schwer, mit Geld umzugehen. Fast jeder dritte Schüler betrachtet es heutzutage als normal, Schulden zu machen. Bei der Schuldnerberatung sind 14 Prozent der Klienten zum Zeitpunkt der Erstberatung 25 Jahre oder jünger.</a:t>
            </a:r>
            <a:r>
              <a:rPr lang="de-DE" sz="2000" dirty="0">
                <a:solidFill>
                  <a:schemeClr val="tx1"/>
                </a:solidFill>
              </a:rPr>
              <a:t> </a:t>
            </a:r>
            <a:r>
              <a:rPr lang="en-US" sz="1200" dirty="0">
                <a:solidFill>
                  <a:schemeClr val="tx1"/>
                </a:solidFill>
              </a:rPr>
              <a:t>(orf.at, 29.11.2013)</a:t>
            </a:r>
            <a:endParaRPr lang="de-AT" sz="1200" dirty="0">
              <a:solidFill>
                <a:schemeClr val="tx1"/>
              </a:solidFill>
            </a:endParaRPr>
          </a:p>
        </p:txBody>
      </p:sp>
      <p:sp>
        <p:nvSpPr>
          <p:cNvPr id="5" name="Abgerundetes Rechteck 3">
            <a:extLst>
              <a:ext uri="{FF2B5EF4-FFF2-40B4-BE49-F238E27FC236}">
                <a16:creationId xmlns:a16="http://schemas.microsoft.com/office/drawing/2014/main" id="{47D84055-A939-4073-AFCC-56A811E63068}"/>
              </a:ext>
            </a:extLst>
          </p:cNvPr>
          <p:cNvSpPr/>
          <p:nvPr/>
        </p:nvSpPr>
        <p:spPr>
          <a:xfrm>
            <a:off x="4542520" y="1281259"/>
            <a:ext cx="4464495" cy="2245500"/>
          </a:xfrm>
          <a:prstGeom prst="roundRect">
            <a:avLst/>
          </a:prstGeom>
          <a:ln>
            <a:solidFill>
              <a:schemeClr val="bg1">
                <a:lumMod val="8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3663">
              <a:spcBef>
                <a:spcPct val="20000"/>
              </a:spcBef>
              <a:buFont typeface="Arial" panose="020B0604020202020204" pitchFamily="34" charset="0"/>
              <a:buNone/>
            </a:pPr>
            <a:r>
              <a:rPr lang="de-AT" sz="2000" dirty="0"/>
              <a:t>Geld ist unser täglicher Begleiter. Mehrmals pro Tag haben wir mit den Münzen und Scheinen Kontakt oder benützen Karten mit Zahlungs-funktionen. Wirklich Ahnung vom Geld haben aber nur wenige, zeigt eine US-Studie</a:t>
            </a:r>
            <a:r>
              <a:rPr lang="de-AT" sz="1200" dirty="0"/>
              <a:t>  (derstandard.at, 26.9.2014)</a:t>
            </a:r>
            <a:endParaRPr lang="de-AT" sz="1200" dirty="0">
              <a:solidFill>
                <a:schemeClr val="tx1"/>
              </a:solidFill>
            </a:endParaRPr>
          </a:p>
        </p:txBody>
      </p:sp>
      <p:sp>
        <p:nvSpPr>
          <p:cNvPr id="4" name="Abgerundetes Rechteck 5">
            <a:extLst>
              <a:ext uri="{FF2B5EF4-FFF2-40B4-BE49-F238E27FC236}">
                <a16:creationId xmlns:a16="http://schemas.microsoft.com/office/drawing/2014/main" id="{12B92C31-9751-4D20-8936-C60765AB9167}"/>
              </a:ext>
            </a:extLst>
          </p:cNvPr>
          <p:cNvSpPr/>
          <p:nvPr/>
        </p:nvSpPr>
        <p:spPr>
          <a:xfrm>
            <a:off x="302184" y="3691269"/>
            <a:ext cx="3525743" cy="1908491"/>
          </a:xfrm>
          <a:prstGeom prst="roundRect">
            <a:avLst/>
          </a:prstGeom>
          <a:ln>
            <a:solidFill>
              <a:schemeClr val="bg1">
                <a:lumMod val="8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3663">
              <a:spcBef>
                <a:spcPct val="20000"/>
              </a:spcBef>
              <a:buFont typeface="Arial" panose="020B0604020202020204" pitchFamily="34" charset="0"/>
              <a:buNone/>
            </a:pPr>
            <a:r>
              <a:rPr lang="de-AT" sz="2000" dirty="0"/>
              <a:t>Ich bin fast 18 und hab keine Ahnung von Steuern, Miete oder Versicherungen. Aber ich kann 'ne </a:t>
            </a:r>
            <a:r>
              <a:rPr lang="de-AT" sz="2000" dirty="0" err="1"/>
              <a:t>Gedichtsanalyse</a:t>
            </a:r>
            <a:r>
              <a:rPr lang="de-AT" sz="2000" dirty="0"/>
              <a:t> schreiben. In 4 Sprachen.  </a:t>
            </a:r>
            <a:r>
              <a:rPr lang="en-US" sz="1200" dirty="0">
                <a:solidFill>
                  <a:schemeClr val="tx1"/>
                </a:solidFill>
              </a:rPr>
              <a:t>(derstandard.at, 15.1.2015)</a:t>
            </a:r>
            <a:endParaRPr lang="de-AT" sz="1200" dirty="0">
              <a:solidFill>
                <a:schemeClr val="tx1"/>
              </a:solidFill>
            </a:endParaRPr>
          </a:p>
        </p:txBody>
      </p:sp>
      <p:sp>
        <p:nvSpPr>
          <p:cNvPr id="7" name="Abgerundetes Rechteck 5">
            <a:extLst>
              <a:ext uri="{FF2B5EF4-FFF2-40B4-BE49-F238E27FC236}">
                <a16:creationId xmlns:a16="http://schemas.microsoft.com/office/drawing/2014/main" id="{20E4C2D8-474D-4407-84B5-EA1BF92F7668}"/>
              </a:ext>
            </a:extLst>
          </p:cNvPr>
          <p:cNvSpPr/>
          <p:nvPr/>
        </p:nvSpPr>
        <p:spPr>
          <a:xfrm>
            <a:off x="3544534" y="3492650"/>
            <a:ext cx="5462481" cy="675205"/>
          </a:xfrm>
          <a:prstGeom prst="roundRect">
            <a:avLst/>
          </a:prstGeom>
          <a:ln>
            <a:solidFill>
              <a:schemeClr val="bg1">
                <a:lumMod val="8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3663">
              <a:spcBef>
                <a:spcPct val="20000"/>
              </a:spcBef>
            </a:pPr>
            <a:r>
              <a:rPr lang="de-AT" sz="2000" dirty="0"/>
              <a:t>WU-Studie: Blankes Konto und kaum Finanzwissen bei Jugendlichen </a:t>
            </a:r>
            <a:r>
              <a:rPr lang="en-US" sz="1200" dirty="0">
                <a:solidFill>
                  <a:schemeClr val="tx1"/>
                </a:solidFill>
              </a:rPr>
              <a:t>(diepresse.com, 13.12.2017)</a:t>
            </a:r>
            <a:endParaRPr lang="de-AT" sz="1200" dirty="0">
              <a:solidFill>
                <a:schemeClr val="tx1"/>
              </a:solidFill>
            </a:endParaRPr>
          </a:p>
        </p:txBody>
      </p:sp>
      <p:sp>
        <p:nvSpPr>
          <p:cNvPr id="8" name="Abgerundetes Rechteck 3">
            <a:extLst>
              <a:ext uri="{FF2B5EF4-FFF2-40B4-BE49-F238E27FC236}">
                <a16:creationId xmlns:a16="http://schemas.microsoft.com/office/drawing/2014/main" id="{CDAFF079-FB1C-4EC9-9AFC-9F022BE6A3C7}"/>
              </a:ext>
            </a:extLst>
          </p:cNvPr>
          <p:cNvSpPr/>
          <p:nvPr/>
        </p:nvSpPr>
        <p:spPr>
          <a:xfrm>
            <a:off x="3133254" y="4150572"/>
            <a:ext cx="5880294" cy="1800200"/>
          </a:xfrm>
          <a:prstGeom prst="roundRect">
            <a:avLst/>
          </a:prstGeom>
          <a:ln>
            <a:solidFill>
              <a:schemeClr val="bg1">
                <a:lumMod val="8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3663">
              <a:spcBef>
                <a:spcPct val="20000"/>
              </a:spcBef>
              <a:buFont typeface="Arial" panose="020B0604020202020204" pitchFamily="34" charset="0"/>
              <a:buNone/>
            </a:pPr>
            <a:r>
              <a:rPr lang="de-AT" sz="2000" dirty="0"/>
              <a:t>Und dennoch wird es als selbstverständlich erachtet, dass jeder die Fähigkeit erlernt hat, mit seinem Geld richtig hauszuhalten. Eine grobe Fehleinschätzung, wie eine Erhebung der Arbeiterkammer (AK) und des Vereins für Konsumenteninformation (VKI) zeigt. </a:t>
            </a:r>
            <a:r>
              <a:rPr lang="de-AT" sz="1200" dirty="0"/>
              <a:t>(derstandard.at, 7.1.2018)</a:t>
            </a:r>
            <a:endParaRPr lang="de-AT" sz="1200" dirty="0">
              <a:solidFill>
                <a:schemeClr val="tx1"/>
              </a:solidFill>
            </a:endParaRPr>
          </a:p>
        </p:txBody>
      </p:sp>
    </p:spTree>
    <p:extLst>
      <p:ext uri="{BB962C8B-B14F-4D97-AF65-F5344CB8AC3E}">
        <p14:creationId xmlns:p14="http://schemas.microsoft.com/office/powerpoint/2010/main" val="169671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2"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2"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grpId="2"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2"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grpId="3"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5" grpId="0" animBg="1"/>
      <p:bldP spid="5" grpId="1" animBg="1"/>
      <p:bldP spid="5" grpId="2" animBg="1"/>
      <p:bldP spid="4" grpId="0" animBg="1"/>
      <p:bldP spid="4" grpId="1" animBg="1"/>
      <p:bldP spid="4" grpId="2" animBg="1"/>
      <p:bldP spid="7" grpId="0" animBg="1"/>
      <p:bldP spid="7" grpId="1" animBg="1"/>
      <p:bldP spid="7" grpId="2" animBg="1"/>
      <p:bldP spid="8" grpId="0" animBg="1"/>
      <p:bldP spid="8" grpId="2" animBg="1"/>
      <p:bldP spid="8" grpId="3"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347864" y="5805264"/>
            <a:ext cx="2160240" cy="1052736"/>
          </a:xfrm>
          <a:prstGeom prst="rect">
            <a:avLst/>
          </a:prstGeom>
          <a:solidFill>
            <a:schemeClr val="bg1"/>
          </a:solidFill>
        </p:spPr>
        <p:txBody>
          <a:bodyPr wrap="square" rtlCol="0">
            <a:spAutoFit/>
          </a:bodyPr>
          <a:lstStyle/>
          <a:p>
            <a:endParaRPr lang="de-AT" dirty="0"/>
          </a:p>
        </p:txBody>
      </p:sp>
      <p:sp>
        <p:nvSpPr>
          <p:cNvPr id="2" name="Titel 1"/>
          <p:cNvSpPr>
            <a:spLocks noGrp="1"/>
          </p:cNvSpPr>
          <p:nvPr>
            <p:ph type="title"/>
          </p:nvPr>
        </p:nvSpPr>
        <p:spPr>
          <a:xfrm>
            <a:off x="457200" y="760158"/>
            <a:ext cx="3106688" cy="652618"/>
          </a:xfrm>
        </p:spPr>
        <p:txBody>
          <a:bodyPr>
            <a:normAutofit/>
          </a:bodyPr>
          <a:lstStyle/>
          <a:p>
            <a:r>
              <a:rPr lang="de-DE" dirty="0"/>
              <a:t>Arbeitsblatt 1</a:t>
            </a:r>
            <a:endParaRPr lang="en-US" dirty="0"/>
          </a:p>
        </p:txBody>
      </p:sp>
      <p:sp>
        <p:nvSpPr>
          <p:cNvPr id="3" name="Inhaltsplatzhalter 2"/>
          <p:cNvSpPr>
            <a:spLocks noGrp="1"/>
          </p:cNvSpPr>
          <p:nvPr>
            <p:ph idx="1"/>
          </p:nvPr>
        </p:nvSpPr>
        <p:spPr>
          <a:xfrm>
            <a:off x="467544" y="1844824"/>
            <a:ext cx="3855855" cy="4569371"/>
          </a:xfrm>
        </p:spPr>
        <p:txBody>
          <a:bodyPr>
            <a:normAutofit/>
          </a:bodyPr>
          <a:lstStyle/>
          <a:p>
            <a:r>
              <a:rPr lang="de-DE" sz="2200" dirty="0"/>
              <a:t>Deterministische Sichtweise</a:t>
            </a:r>
          </a:p>
          <a:p>
            <a:pPr marL="0" indent="0">
              <a:buNone/>
            </a:pPr>
            <a:endParaRPr lang="de-DE" sz="2200" dirty="0"/>
          </a:p>
          <a:p>
            <a:r>
              <a:rPr lang="de-DE" sz="2200" dirty="0"/>
              <a:t>Betrachtung immer aus der Sicht des/der Kreditnehmers/in</a:t>
            </a:r>
          </a:p>
          <a:p>
            <a:endParaRPr lang="de-DE" sz="2200" dirty="0"/>
          </a:p>
          <a:p>
            <a:r>
              <a:rPr lang="de-DE" sz="2200" dirty="0"/>
              <a:t>Einfache Dynamiken</a:t>
            </a:r>
            <a:endParaRPr lang="en-US" sz="2200" dirty="0"/>
          </a:p>
        </p:txBody>
      </p:sp>
      <p:sp>
        <p:nvSpPr>
          <p:cNvPr id="6" name="Textfeld 5">
            <a:extLst>
              <a:ext uri="{FF2B5EF4-FFF2-40B4-BE49-F238E27FC236}">
                <a16:creationId xmlns:a16="http://schemas.microsoft.com/office/drawing/2014/main" id="{8C0DAB44-018F-410B-8C59-542D5CDD86A8}"/>
              </a:ext>
            </a:extLst>
          </p:cNvPr>
          <p:cNvSpPr txBox="1"/>
          <p:nvPr/>
        </p:nvSpPr>
        <p:spPr>
          <a:xfrm>
            <a:off x="1619672" y="6316462"/>
            <a:ext cx="4176464" cy="246221"/>
          </a:xfrm>
          <a:prstGeom prst="rect">
            <a:avLst/>
          </a:prstGeom>
          <a:noFill/>
        </p:spPr>
        <p:txBody>
          <a:bodyPr wrap="square" rtlCol="0">
            <a:spAutoFit/>
          </a:bodyPr>
          <a:lstStyle/>
          <a:p>
            <a:r>
              <a:rPr lang="de-AT" sz="1000" dirty="0"/>
              <a:t>(Quelle: Dorner, 2017, S. 226, verändert)</a:t>
            </a:r>
          </a:p>
        </p:txBody>
      </p:sp>
      <p:pic>
        <p:nvPicPr>
          <p:cNvPr id="9" name="Grafik 8">
            <a:extLst>
              <a:ext uri="{FF2B5EF4-FFF2-40B4-BE49-F238E27FC236}">
                <a16:creationId xmlns:a16="http://schemas.microsoft.com/office/drawing/2014/main" id="{CEDB779B-DE3E-4767-A45D-38246A9FCBD2}"/>
              </a:ext>
            </a:extLst>
          </p:cNvPr>
          <p:cNvPicPr>
            <a:picLocks noChangeAspect="1"/>
          </p:cNvPicPr>
          <p:nvPr/>
        </p:nvPicPr>
        <p:blipFill>
          <a:blip r:embed="rId2"/>
          <a:stretch>
            <a:fillRect/>
          </a:stretch>
        </p:blipFill>
        <p:spPr>
          <a:xfrm>
            <a:off x="4139915" y="-193871"/>
            <a:ext cx="4997261" cy="7094680"/>
          </a:xfrm>
          <a:prstGeom prst="rect">
            <a:avLst/>
          </a:prstGeom>
        </p:spPr>
      </p:pic>
    </p:spTree>
    <p:extLst>
      <p:ext uri="{BB962C8B-B14F-4D97-AF65-F5344CB8AC3E}">
        <p14:creationId xmlns:p14="http://schemas.microsoft.com/office/powerpoint/2010/main" val="1560608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347864" y="5805264"/>
            <a:ext cx="2160240" cy="1052736"/>
          </a:xfrm>
          <a:prstGeom prst="rect">
            <a:avLst/>
          </a:prstGeom>
          <a:solidFill>
            <a:schemeClr val="bg1"/>
          </a:solidFill>
        </p:spPr>
        <p:txBody>
          <a:bodyPr wrap="square" rtlCol="0">
            <a:spAutoFit/>
          </a:bodyPr>
          <a:lstStyle/>
          <a:p>
            <a:endParaRPr lang="de-AT" dirty="0"/>
          </a:p>
        </p:txBody>
      </p:sp>
      <p:sp>
        <p:nvSpPr>
          <p:cNvPr id="2" name="Titel 1"/>
          <p:cNvSpPr>
            <a:spLocks noGrp="1"/>
          </p:cNvSpPr>
          <p:nvPr>
            <p:ph type="title"/>
          </p:nvPr>
        </p:nvSpPr>
        <p:spPr>
          <a:xfrm>
            <a:off x="457200" y="760158"/>
            <a:ext cx="3106688" cy="652618"/>
          </a:xfrm>
        </p:spPr>
        <p:txBody>
          <a:bodyPr>
            <a:normAutofit/>
          </a:bodyPr>
          <a:lstStyle/>
          <a:p>
            <a:r>
              <a:rPr lang="de-DE" dirty="0"/>
              <a:t>Arbeitsblatt 2</a:t>
            </a:r>
            <a:endParaRPr lang="en-US" dirty="0"/>
          </a:p>
        </p:txBody>
      </p:sp>
      <p:sp>
        <p:nvSpPr>
          <p:cNvPr id="3" name="Inhaltsplatzhalter 2"/>
          <p:cNvSpPr>
            <a:spLocks noGrp="1"/>
          </p:cNvSpPr>
          <p:nvPr>
            <p:ph idx="1"/>
          </p:nvPr>
        </p:nvSpPr>
        <p:spPr>
          <a:xfrm>
            <a:off x="467545" y="1844824"/>
            <a:ext cx="3491880" cy="4569371"/>
          </a:xfrm>
        </p:spPr>
        <p:txBody>
          <a:bodyPr>
            <a:normAutofit lnSpcReduction="10000"/>
          </a:bodyPr>
          <a:lstStyle/>
          <a:p>
            <a:r>
              <a:rPr lang="de-DE" sz="2200" dirty="0"/>
              <a:t>Wechsel von deterministischer zu </a:t>
            </a:r>
            <a:r>
              <a:rPr lang="de-DE" sz="2200" dirty="0" err="1"/>
              <a:t>probabilistischer</a:t>
            </a:r>
            <a:r>
              <a:rPr lang="de-DE" sz="2200" dirty="0"/>
              <a:t> Sichtweise</a:t>
            </a:r>
          </a:p>
          <a:p>
            <a:endParaRPr lang="de-DE" sz="2200" dirty="0"/>
          </a:p>
          <a:p>
            <a:r>
              <a:rPr lang="de-DE" sz="2200" dirty="0"/>
              <a:t>Es sollen möglichst viele Szenarien simuliert werden. </a:t>
            </a:r>
          </a:p>
          <a:p>
            <a:endParaRPr lang="de-DE" sz="2200" dirty="0"/>
          </a:p>
          <a:p>
            <a:r>
              <a:rPr lang="de-DE" sz="2200" dirty="0"/>
              <a:t>Günstige Szenarien aus der Sicht des/der Kreditnehmer/in sollen erkannt werden.</a:t>
            </a:r>
          </a:p>
          <a:p>
            <a:pPr marL="0" indent="0">
              <a:buNone/>
            </a:pPr>
            <a:endParaRPr lang="de-DE" dirty="0"/>
          </a:p>
          <a:p>
            <a:pPr marL="0" indent="0">
              <a:buNone/>
            </a:pPr>
            <a:endParaRPr lang="en-US" dirty="0"/>
          </a:p>
        </p:txBody>
      </p:sp>
      <p:sp>
        <p:nvSpPr>
          <p:cNvPr id="7" name="Textfeld 6">
            <a:extLst>
              <a:ext uri="{FF2B5EF4-FFF2-40B4-BE49-F238E27FC236}">
                <a16:creationId xmlns:a16="http://schemas.microsoft.com/office/drawing/2014/main" id="{8C0DAB44-018F-410B-8C59-542D5CDD86A8}"/>
              </a:ext>
            </a:extLst>
          </p:cNvPr>
          <p:cNvSpPr txBox="1"/>
          <p:nvPr/>
        </p:nvSpPr>
        <p:spPr>
          <a:xfrm>
            <a:off x="1619672" y="6316462"/>
            <a:ext cx="4176464" cy="246221"/>
          </a:xfrm>
          <a:prstGeom prst="rect">
            <a:avLst/>
          </a:prstGeom>
          <a:noFill/>
        </p:spPr>
        <p:txBody>
          <a:bodyPr wrap="square" rtlCol="0">
            <a:spAutoFit/>
          </a:bodyPr>
          <a:lstStyle/>
          <a:p>
            <a:r>
              <a:rPr lang="de-AT" sz="1000" dirty="0"/>
              <a:t>(Quelle: Dorner, 2017, S. 227, verändert)</a:t>
            </a:r>
          </a:p>
        </p:txBody>
      </p:sp>
      <p:pic>
        <p:nvPicPr>
          <p:cNvPr id="4" name="Grafik 3">
            <a:extLst>
              <a:ext uri="{FF2B5EF4-FFF2-40B4-BE49-F238E27FC236}">
                <a16:creationId xmlns:a16="http://schemas.microsoft.com/office/drawing/2014/main" id="{DFB9DC34-A1DE-4F28-ACB0-3D4A375416E4}"/>
              </a:ext>
            </a:extLst>
          </p:cNvPr>
          <p:cNvPicPr>
            <a:picLocks noChangeAspect="1"/>
          </p:cNvPicPr>
          <p:nvPr/>
        </p:nvPicPr>
        <p:blipFill>
          <a:blip r:embed="rId2"/>
          <a:stretch>
            <a:fillRect/>
          </a:stretch>
        </p:blipFill>
        <p:spPr>
          <a:xfrm>
            <a:off x="3959425" y="-187935"/>
            <a:ext cx="5184575" cy="7102274"/>
          </a:xfrm>
          <a:prstGeom prst="rect">
            <a:avLst/>
          </a:prstGeom>
        </p:spPr>
      </p:pic>
    </p:spTree>
    <p:extLst>
      <p:ext uri="{BB962C8B-B14F-4D97-AF65-F5344CB8AC3E}">
        <p14:creationId xmlns:p14="http://schemas.microsoft.com/office/powerpoint/2010/main" val="1368886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347864" y="5805264"/>
            <a:ext cx="2160240" cy="1052736"/>
          </a:xfrm>
          <a:prstGeom prst="rect">
            <a:avLst/>
          </a:prstGeom>
          <a:solidFill>
            <a:schemeClr val="bg1"/>
          </a:solidFill>
        </p:spPr>
        <p:txBody>
          <a:bodyPr wrap="square" rtlCol="0">
            <a:spAutoFit/>
          </a:bodyPr>
          <a:lstStyle/>
          <a:p>
            <a:endParaRPr lang="de-AT" dirty="0"/>
          </a:p>
        </p:txBody>
      </p:sp>
      <p:sp>
        <p:nvSpPr>
          <p:cNvPr id="2" name="Titel 1"/>
          <p:cNvSpPr>
            <a:spLocks noGrp="1"/>
          </p:cNvSpPr>
          <p:nvPr>
            <p:ph type="title"/>
          </p:nvPr>
        </p:nvSpPr>
        <p:spPr>
          <a:xfrm>
            <a:off x="457200" y="760158"/>
            <a:ext cx="3106688" cy="652618"/>
          </a:xfrm>
        </p:spPr>
        <p:txBody>
          <a:bodyPr>
            <a:normAutofit/>
          </a:bodyPr>
          <a:lstStyle/>
          <a:p>
            <a:r>
              <a:rPr lang="de-DE" dirty="0"/>
              <a:t>Arbeitsblatt 3</a:t>
            </a:r>
            <a:endParaRPr lang="en-US" dirty="0"/>
          </a:p>
        </p:txBody>
      </p:sp>
      <p:sp>
        <p:nvSpPr>
          <p:cNvPr id="3" name="Inhaltsplatzhalter 2"/>
          <p:cNvSpPr>
            <a:spLocks noGrp="1"/>
          </p:cNvSpPr>
          <p:nvPr>
            <p:ph idx="1"/>
          </p:nvPr>
        </p:nvSpPr>
        <p:spPr>
          <a:xfrm>
            <a:off x="467545" y="1844824"/>
            <a:ext cx="3607776" cy="4569371"/>
          </a:xfrm>
        </p:spPr>
        <p:txBody>
          <a:bodyPr/>
          <a:lstStyle/>
          <a:p>
            <a:r>
              <a:rPr lang="de-DE" sz="2200" dirty="0"/>
              <a:t>Warum sind Fremdwährungskredite so risikoreich?</a:t>
            </a:r>
          </a:p>
          <a:p>
            <a:endParaRPr lang="de-DE" sz="2200" dirty="0"/>
          </a:p>
          <a:p>
            <a:r>
              <a:rPr lang="de-DE" sz="2200" dirty="0"/>
              <a:t>Wie wird ein Tilgungsplan für einen Fremdwährungskredit erstellt?</a:t>
            </a:r>
          </a:p>
          <a:p>
            <a:endParaRPr lang="de-DE" sz="2200" dirty="0"/>
          </a:p>
          <a:p>
            <a:r>
              <a:rPr lang="de-DE" sz="2200" dirty="0"/>
              <a:t>Welche Szenarien sind für den/die Kreditnehmer/in von Vorteil? </a:t>
            </a:r>
          </a:p>
          <a:p>
            <a:endParaRPr lang="en-US" dirty="0"/>
          </a:p>
        </p:txBody>
      </p:sp>
      <p:sp>
        <p:nvSpPr>
          <p:cNvPr id="6" name="Textfeld 5">
            <a:extLst>
              <a:ext uri="{FF2B5EF4-FFF2-40B4-BE49-F238E27FC236}">
                <a16:creationId xmlns:a16="http://schemas.microsoft.com/office/drawing/2014/main" id="{8C0DAB44-018F-410B-8C59-542D5CDD86A8}"/>
              </a:ext>
            </a:extLst>
          </p:cNvPr>
          <p:cNvSpPr txBox="1"/>
          <p:nvPr/>
        </p:nvSpPr>
        <p:spPr>
          <a:xfrm>
            <a:off x="1619672" y="6316462"/>
            <a:ext cx="4176464" cy="246221"/>
          </a:xfrm>
          <a:prstGeom prst="rect">
            <a:avLst/>
          </a:prstGeom>
          <a:noFill/>
        </p:spPr>
        <p:txBody>
          <a:bodyPr wrap="square" rtlCol="0">
            <a:spAutoFit/>
          </a:bodyPr>
          <a:lstStyle/>
          <a:p>
            <a:r>
              <a:rPr lang="de-AT" sz="1000" dirty="0"/>
              <a:t>(Quelle: Dorner, 2017, S. 228, verändert)</a:t>
            </a:r>
          </a:p>
        </p:txBody>
      </p:sp>
      <p:pic>
        <p:nvPicPr>
          <p:cNvPr id="4" name="Grafik 3">
            <a:extLst>
              <a:ext uri="{FF2B5EF4-FFF2-40B4-BE49-F238E27FC236}">
                <a16:creationId xmlns:a16="http://schemas.microsoft.com/office/drawing/2014/main" id="{1CC11E0C-1D25-424F-85C4-6AADC4215E8A}"/>
              </a:ext>
            </a:extLst>
          </p:cNvPr>
          <p:cNvPicPr>
            <a:picLocks noChangeAspect="1"/>
          </p:cNvPicPr>
          <p:nvPr/>
        </p:nvPicPr>
        <p:blipFill>
          <a:blip r:embed="rId2"/>
          <a:stretch>
            <a:fillRect/>
          </a:stretch>
        </p:blipFill>
        <p:spPr>
          <a:xfrm>
            <a:off x="4211960" y="0"/>
            <a:ext cx="4826000" cy="6858000"/>
          </a:xfrm>
          <a:prstGeom prst="rect">
            <a:avLst/>
          </a:prstGeom>
        </p:spPr>
      </p:pic>
    </p:spTree>
    <p:extLst>
      <p:ext uri="{BB962C8B-B14F-4D97-AF65-F5344CB8AC3E}">
        <p14:creationId xmlns:p14="http://schemas.microsoft.com/office/powerpoint/2010/main" val="308174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Antworten der Schüler/innen – Frage: AB 1</a:t>
            </a:r>
            <a:endParaRPr lang="en-US" dirty="0"/>
          </a:p>
        </p:txBody>
      </p:sp>
      <p:pic>
        <p:nvPicPr>
          <p:cNvPr id="5122" name="Picture 2" descr="U:\Dateien_Desk\Dissertation\KreditundRisiko_a1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645" y="3421728"/>
            <a:ext cx="7920708" cy="25366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U:\Dateien_Desk\Dissertation\KreditundRisiko_a1_8.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122088" y="1695616"/>
            <a:ext cx="4896544" cy="5091924"/>
          </a:xfrm>
          <a:prstGeom prst="rect">
            <a:avLst/>
          </a:prstGeom>
          <a:solidFill>
            <a:schemeClr val="bg1"/>
          </a:solidFill>
          <a:extLst/>
        </p:spPr>
      </p:pic>
      <p:pic>
        <p:nvPicPr>
          <p:cNvPr id="5125" name="Picture 5" descr="U:\Dateien_Desk\Dissertation\KreditundRisiko_a1_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3630" y="3415604"/>
            <a:ext cx="5656737" cy="20581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Inhaltsplatzhalter 2"/>
              <p:cNvSpPr>
                <a:spLocks noGrp="1"/>
              </p:cNvSpPr>
              <p:nvPr>
                <p:ph idx="1"/>
              </p:nvPr>
            </p:nvSpPr>
            <p:spPr>
              <a:xfrm>
                <a:off x="457200" y="1556794"/>
                <a:ext cx="8229600" cy="1235306"/>
              </a:xfrm>
            </p:spPr>
            <p:txBody>
              <a:bodyPr>
                <a:normAutofit fontScale="70000" lnSpcReduction="20000"/>
              </a:bodyPr>
              <a:lstStyle/>
              <a:p>
                <a:pPr marL="0" indent="0">
                  <a:buNone/>
                </a:pPr>
                <a:r>
                  <a:rPr lang="de-DE" dirty="0"/>
                  <a:t>1) Wie lange dauert die Tilgung (gesamte Rückzahlung) des Kredites, wenn der Zinssatz a) </a:t>
                </a:r>
                <a14:m>
                  <m:oMath xmlns:m="http://schemas.openxmlformats.org/officeDocument/2006/math">
                    <m:r>
                      <a:rPr lang="de-DE" i="1" dirty="0" smtClean="0">
                        <a:latin typeface="Cambria Math"/>
                      </a:rPr>
                      <m:t>𝑝</m:t>
                    </m:r>
                    <m:r>
                      <a:rPr lang="de-DE" i="1" dirty="0" smtClean="0">
                        <a:latin typeface="Cambria Math"/>
                      </a:rPr>
                      <m:t>=0,1%</m:t>
                    </m:r>
                  </m:oMath>
                </a14:m>
                <a:r>
                  <a:rPr lang="de-DE" dirty="0"/>
                  <a:t> b) </a:t>
                </a:r>
                <a14:m>
                  <m:oMath xmlns:m="http://schemas.openxmlformats.org/officeDocument/2006/math">
                    <m:r>
                      <a:rPr lang="de-DE" i="1" dirty="0" smtClean="0">
                        <a:latin typeface="Cambria Math"/>
                      </a:rPr>
                      <m:t>𝑝</m:t>
                    </m:r>
                    <m:r>
                      <a:rPr lang="de-DE" i="1" dirty="0" smtClean="0">
                        <a:latin typeface="Cambria Math"/>
                      </a:rPr>
                      <m:t>=2,6%</m:t>
                    </m:r>
                  </m:oMath>
                </a14:m>
                <a:r>
                  <a:rPr lang="de-DE" dirty="0"/>
                  <a:t> c) </a:t>
                </a:r>
                <a14:m>
                  <m:oMath xmlns:m="http://schemas.openxmlformats.org/officeDocument/2006/math">
                    <m:r>
                      <a:rPr lang="de-DE" i="1" dirty="0" smtClean="0">
                        <a:latin typeface="Cambria Math"/>
                      </a:rPr>
                      <m:t>𝑝</m:t>
                    </m:r>
                    <m:r>
                      <a:rPr lang="de-DE" i="1" dirty="0" smtClean="0">
                        <a:latin typeface="Cambria Math"/>
                      </a:rPr>
                      <m:t>=8,4%</m:t>
                    </m:r>
                  </m:oMath>
                </a14:m>
                <a:r>
                  <a:rPr lang="de-DE" dirty="0"/>
                  <a:t> und d) </a:t>
                </a:r>
                <a14:m>
                  <m:oMath xmlns:m="http://schemas.openxmlformats.org/officeDocument/2006/math">
                    <m:r>
                      <a:rPr lang="de-DE" i="1" dirty="0" smtClean="0">
                        <a:latin typeface="Cambria Math"/>
                      </a:rPr>
                      <m:t>𝑝</m:t>
                    </m:r>
                    <m:r>
                      <a:rPr lang="de-DE" i="1" dirty="0" smtClean="0">
                        <a:latin typeface="Cambria Math"/>
                      </a:rPr>
                      <m:t>= 12,6% </m:t>
                    </m:r>
                  </m:oMath>
                </a14:m>
                <a:r>
                  <a:rPr lang="de-DE" dirty="0"/>
                  <a:t>beträgt?</a:t>
                </a:r>
              </a:p>
              <a:p>
                <a:pPr marL="0" indent="0">
                  <a:buNone/>
                </a:pPr>
                <a:r>
                  <a:rPr lang="de-DE" dirty="0"/>
                  <a:t>2) Beschreibe die Situation bei c) und d) in eigenen Worten! </a:t>
                </a:r>
                <a:endParaRPr lang="en-US" dirty="0"/>
              </a:p>
            </p:txBody>
          </p:sp>
        </mc:Choice>
        <mc:Fallback xmlns="">
          <p:sp>
            <p:nvSpPr>
              <p:cNvPr id="9" name="Inhaltsplatzhalter 2"/>
              <p:cNvSpPr>
                <a:spLocks noGrp="1" noRot="1" noChangeAspect="1" noMove="1" noResize="1" noEditPoints="1" noAdjustHandles="1" noChangeArrowheads="1" noChangeShapeType="1" noTextEdit="1"/>
              </p:cNvSpPr>
              <p:nvPr>
                <p:ph idx="1"/>
              </p:nvPr>
            </p:nvSpPr>
            <p:spPr>
              <a:xfrm>
                <a:off x="457200" y="1556794"/>
                <a:ext cx="8229600" cy="1235306"/>
              </a:xfrm>
              <a:blipFill rotWithShape="1">
                <a:blip r:embed="rId6"/>
                <a:stretch>
                  <a:fillRect l="-889" t="-7882" b="-9852"/>
                </a:stretch>
              </a:blipFill>
            </p:spPr>
            <p:txBody>
              <a:bodyPr/>
              <a:lstStyle/>
              <a:p>
                <a:r>
                  <a:rPr lang="en-US">
                    <a:noFill/>
                  </a:rPr>
                  <a:t> </a:t>
                </a:r>
              </a:p>
            </p:txBody>
          </p:sp>
        </mc:Fallback>
      </mc:AlternateContent>
    </p:spTree>
    <p:extLst>
      <p:ext uri="{BB962C8B-B14F-4D97-AF65-F5344CB8AC3E}">
        <p14:creationId xmlns:p14="http://schemas.microsoft.com/office/powerpoint/2010/main" val="391885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xEl>
                                              <p:pRg st="0" end="0"/>
                                            </p:txEl>
                                          </p:spTgt>
                                        </p:tgtEl>
                                      </p:cBhvr>
                                    </p:animEffect>
                                    <p:set>
                                      <p:cBhvr>
                                        <p:cTn id="7" dur="1" fill="hold">
                                          <p:stCondLst>
                                            <p:cond delay="499"/>
                                          </p:stCondLst>
                                        </p:cTn>
                                        <p:tgtEl>
                                          <p:spTgt spid="9">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xEl>
                                              <p:pRg st="1" end="1"/>
                                            </p:txEl>
                                          </p:spTgt>
                                        </p:tgtEl>
                                      </p:cBhvr>
                                    </p:animEffect>
                                    <p:set>
                                      <p:cBhvr>
                                        <p:cTn id="10" dur="1" fill="hold">
                                          <p:stCondLst>
                                            <p:cond delay="499"/>
                                          </p:stCondLst>
                                        </p:cTn>
                                        <p:tgtEl>
                                          <p:spTgt spid="9">
                                            <p:txEl>
                                              <p:pRg st="1" end="1"/>
                                            </p:txEl>
                                          </p:spTgt>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124"/>
                                        </p:tgtEl>
                                      </p:cBhvr>
                                    </p:animEffect>
                                    <p:set>
                                      <p:cBhvr>
                                        <p:cTn id="17" dur="1" fill="hold">
                                          <p:stCondLst>
                                            <p:cond delay="499"/>
                                          </p:stCondLst>
                                        </p:cTn>
                                        <p:tgtEl>
                                          <p:spTgt spid="5124"/>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5122"/>
                                        </p:tgtEl>
                                      </p:cBhvr>
                                    </p:animEffect>
                                    <p:set>
                                      <p:cBhvr>
                                        <p:cTn id="28" dur="1" fill="hold">
                                          <p:stCondLst>
                                            <p:cond delay="499"/>
                                          </p:stCondLst>
                                        </p:cTn>
                                        <p:tgtEl>
                                          <p:spTgt spid="5122"/>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9" grpId="1"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Antworten der Schüler/innen – Frage: AB 2</a:t>
            </a:r>
            <a:endParaRPr lang="en-US" dirty="0"/>
          </a:p>
        </p:txBody>
      </p:sp>
      <p:sp>
        <p:nvSpPr>
          <p:cNvPr id="3" name="Inhaltsplatzhalter 2"/>
          <p:cNvSpPr>
            <a:spLocks noGrp="1"/>
          </p:cNvSpPr>
          <p:nvPr>
            <p:ph idx="1"/>
          </p:nvPr>
        </p:nvSpPr>
        <p:spPr>
          <a:xfrm>
            <a:off x="457200" y="1556793"/>
            <a:ext cx="8229600" cy="864095"/>
          </a:xfrm>
        </p:spPr>
        <p:txBody>
          <a:bodyPr>
            <a:normAutofit/>
          </a:bodyPr>
          <a:lstStyle/>
          <a:p>
            <a:pPr marL="0" indent="0">
              <a:buNone/>
            </a:pPr>
            <a:r>
              <a:rPr lang="de-DE" sz="2200" dirty="0"/>
              <a:t>2) Welche Verläufe des Zinssatzes sind für den/die Kreditnehmer/in günstig und welche nicht?</a:t>
            </a:r>
            <a:endParaRPr lang="en-US" sz="2200" dirty="0"/>
          </a:p>
        </p:txBody>
      </p:sp>
      <p:pic>
        <p:nvPicPr>
          <p:cNvPr id="6146" name="Picture 2" descr="U:\Dateien_Desk\Dissertation\KreditundRisiko_a2_f2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00" y="3449501"/>
            <a:ext cx="7776864" cy="10134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U:\Dateien_Desk\Dissertation\KreditundRisiko_a2_f2_4.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516" y="2924944"/>
            <a:ext cx="8890019" cy="175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22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146"/>
                                        </p:tgtEl>
                                      </p:cBhvr>
                                    </p:animEffect>
                                    <p:set>
                                      <p:cBhvr>
                                        <p:cTn id="7" dur="1" fill="hold">
                                          <p:stCondLst>
                                            <p:cond delay="499"/>
                                          </p:stCondLst>
                                        </p:cTn>
                                        <p:tgtEl>
                                          <p:spTgt spid="6146"/>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614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147"/>
                                        </p:tgtEl>
                                      </p:cBhvr>
                                    </p:animEffect>
                                    <p:set>
                                      <p:cBhvr>
                                        <p:cTn id="14" dur="1" fill="hold">
                                          <p:stCondLst>
                                            <p:cond delay="499"/>
                                          </p:stCondLst>
                                        </p:cTn>
                                        <p:tgtEl>
                                          <p:spTgt spid="61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Antworten der Schüler/innen – Frage: AB 3</a:t>
            </a:r>
            <a:endParaRPr lang="en-US" dirty="0"/>
          </a:p>
        </p:txBody>
      </p:sp>
      <p:sp>
        <p:nvSpPr>
          <p:cNvPr id="3" name="Inhaltsplatzhalter 2"/>
          <p:cNvSpPr>
            <a:spLocks noGrp="1"/>
          </p:cNvSpPr>
          <p:nvPr>
            <p:ph idx="1"/>
          </p:nvPr>
        </p:nvSpPr>
        <p:spPr>
          <a:xfrm>
            <a:off x="457200" y="1556793"/>
            <a:ext cx="8229600" cy="576063"/>
          </a:xfrm>
        </p:spPr>
        <p:txBody>
          <a:bodyPr>
            <a:normAutofit fontScale="77500" lnSpcReduction="20000"/>
          </a:bodyPr>
          <a:lstStyle/>
          <a:p>
            <a:pPr marL="0" indent="0">
              <a:buNone/>
            </a:pPr>
            <a:r>
              <a:rPr lang="de-DE" sz="2200" dirty="0"/>
              <a:t>4) </a:t>
            </a:r>
            <a:r>
              <a:rPr lang="de-DE" sz="2400" dirty="0"/>
              <a:t>Welche Verläufe des Wechselkurses sind für den/die Kreditnehmer/in günstig und welche nicht?</a:t>
            </a:r>
            <a:endParaRPr lang="en-US" sz="2200" dirty="0"/>
          </a:p>
        </p:txBody>
      </p:sp>
      <p:pic>
        <p:nvPicPr>
          <p:cNvPr id="7170" name="Picture 2" descr="U:\Dateien_Desk\Dissertation\KreditundRisiko_a3_f4_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388" y="2564904"/>
            <a:ext cx="7493967" cy="269732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U:\Dateien_Desk\Dissertation\KreditundRisiko_a3_f4_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234" y="2798975"/>
            <a:ext cx="8099189" cy="1470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33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170"/>
                                        </p:tgtEl>
                                      </p:cBhvr>
                                    </p:animEffect>
                                    <p:set>
                                      <p:cBhvr>
                                        <p:cTn id="7" dur="1" fill="hold">
                                          <p:stCondLst>
                                            <p:cond delay="499"/>
                                          </p:stCondLst>
                                        </p:cTn>
                                        <p:tgtEl>
                                          <p:spTgt spid="7170"/>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717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7171"/>
                                        </p:tgtEl>
                                      </p:cBhvr>
                                    </p:animEffect>
                                    <p:set>
                                      <p:cBhvr>
                                        <p:cTn id="14" dur="1" fill="hold">
                                          <p:stCondLst>
                                            <p:cond delay="499"/>
                                          </p:stCondLst>
                                        </p:cTn>
                                        <p:tgtEl>
                                          <p:spTgt spid="71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Diversifikation</a:t>
            </a:r>
          </a:p>
        </p:txBody>
      </p:sp>
      <p:sp>
        <p:nvSpPr>
          <p:cNvPr id="3" name="Inhaltsplatzhalter 2"/>
          <p:cNvSpPr>
            <a:spLocks noGrp="1"/>
          </p:cNvSpPr>
          <p:nvPr>
            <p:ph idx="1"/>
          </p:nvPr>
        </p:nvSpPr>
        <p:spPr/>
        <p:txBody>
          <a:bodyPr/>
          <a:lstStyle/>
          <a:p>
            <a:endParaRPr lang="de-AT" dirty="0"/>
          </a:p>
        </p:txBody>
      </p:sp>
      <p:sp>
        <p:nvSpPr>
          <p:cNvPr id="4" name="Textfeld 3">
            <a:extLst>
              <a:ext uri="{FF2B5EF4-FFF2-40B4-BE49-F238E27FC236}">
                <a16:creationId xmlns:a16="http://schemas.microsoft.com/office/drawing/2014/main" id="{4873501C-03EA-4195-8CAD-EA9C6F5862F2}"/>
              </a:ext>
            </a:extLst>
          </p:cNvPr>
          <p:cNvSpPr txBox="1"/>
          <p:nvPr/>
        </p:nvSpPr>
        <p:spPr>
          <a:xfrm>
            <a:off x="1808430" y="2722553"/>
            <a:ext cx="5556084" cy="2376264"/>
          </a:xfrm>
          <a:prstGeom prst="roundRect">
            <a:avLst/>
          </a:prstGeom>
          <a:ln>
            <a:solidFill>
              <a:schemeClr val="bg1">
                <a:lumMod val="8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de-DE"/>
            </a:defPPr>
            <a:lvl1pPr marL="93663">
              <a:spcBef>
                <a:spcPct val="20000"/>
              </a:spcBef>
              <a:buFont typeface="Arial" panose="020B0604020202020204" pitchFamily="34" charset="0"/>
              <a:buNone/>
              <a:defRPr sz="2000" b="1">
                <a:solidFill>
                  <a:schemeClr val="tx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de-AT" dirty="0"/>
              <a:t>FM1:  </a:t>
            </a:r>
            <a:r>
              <a:rPr lang="de-AT" b="0" dirty="0"/>
              <a:t>„... ein anderer Bezug zum Alltag, den man aus der Portfoliooptimierungstheorie mitnehmen muss, ist es, dass es für Privatpersonen ein großer Unfug ist, sich einzelne Aktien zu kaufen. Das ist schon ein bisschen subtiler und hört man weniger und das ist trotzdem eine wichtige Lehre, finde ich.</a:t>
            </a:r>
            <a:r>
              <a:rPr lang="de-AT" dirty="0"/>
              <a:t>“</a:t>
            </a:r>
            <a:endParaRPr lang="de-AT" b="0" dirty="0"/>
          </a:p>
        </p:txBody>
      </p:sp>
      <p:sp>
        <p:nvSpPr>
          <p:cNvPr id="5" name="Textfeld 4">
            <a:extLst>
              <a:ext uri="{FF2B5EF4-FFF2-40B4-BE49-F238E27FC236}">
                <a16:creationId xmlns:a16="http://schemas.microsoft.com/office/drawing/2014/main" id="{4873501C-03EA-4195-8CAD-EA9C6F5862F2}"/>
              </a:ext>
            </a:extLst>
          </p:cNvPr>
          <p:cNvSpPr txBox="1"/>
          <p:nvPr/>
        </p:nvSpPr>
        <p:spPr>
          <a:xfrm>
            <a:off x="1808430" y="2722553"/>
            <a:ext cx="5556084" cy="2711708"/>
          </a:xfrm>
          <a:prstGeom prst="roundRect">
            <a:avLst/>
          </a:prstGeom>
          <a:ln>
            <a:solidFill>
              <a:schemeClr val="bg1">
                <a:lumMod val="8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de-DE"/>
            </a:defPPr>
            <a:lvl1pPr marL="93663">
              <a:spcBef>
                <a:spcPct val="20000"/>
              </a:spcBef>
              <a:buFont typeface="Arial" panose="020B0604020202020204" pitchFamily="34" charset="0"/>
              <a:buNone/>
              <a:defRPr sz="2000" b="1">
                <a:solidFill>
                  <a:schemeClr val="tx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de-AT" dirty="0"/>
              <a:t>FM3: </a:t>
            </a:r>
            <a:r>
              <a:rPr lang="de-AT" b="0" dirty="0"/>
              <a:t>„Die nächste fundamentale Idee scheint mir von Markowitz, die Portfoliotheorie. Also die Idee, dass - man mit Begriffen hantiert, die auf wahrscheinlichkeitstheoretischen Konzepten basieren, eben Varianz - und Erwartungswert, und dass man hier eine Optimierung durchführt, das erscheint mir außerordentlich wichtig und konzeptionell neu.“</a:t>
            </a:r>
          </a:p>
        </p:txBody>
      </p:sp>
    </p:spTree>
    <p:extLst>
      <p:ext uri="{BB962C8B-B14F-4D97-AF65-F5344CB8AC3E}">
        <p14:creationId xmlns:p14="http://schemas.microsoft.com/office/powerpoint/2010/main" val="29034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Diversifikation</a:t>
            </a:r>
          </a:p>
        </p:txBody>
      </p:sp>
      <p:sp>
        <p:nvSpPr>
          <p:cNvPr id="3" name="Inhaltsplatzhalter 2"/>
          <p:cNvSpPr>
            <a:spLocks noGrp="1"/>
          </p:cNvSpPr>
          <p:nvPr>
            <p:ph idx="1"/>
          </p:nvPr>
        </p:nvSpPr>
        <p:spPr>
          <a:xfrm>
            <a:off x="457200" y="1358702"/>
            <a:ext cx="8229600" cy="4689852"/>
          </a:xfrm>
        </p:spPr>
        <p:txBody>
          <a:bodyPr>
            <a:noAutofit/>
          </a:bodyPr>
          <a:lstStyle/>
          <a:p>
            <a:pPr marL="0" indent="0" algn="just">
              <a:buNone/>
            </a:pPr>
            <a:r>
              <a:rPr lang="de-AT" sz="2300" dirty="0"/>
              <a:t>Es gibt einen </a:t>
            </a:r>
            <a:r>
              <a:rPr lang="de-AT" sz="2300" b="1" dirty="0"/>
              <a:t>fairen roten und einen fairen blauen Würfel</a:t>
            </a:r>
            <a:r>
              <a:rPr lang="de-AT" sz="2300" dirty="0"/>
              <a:t>. Man gibt sich selbst einen Einsatz für dieses Spiel vor und bestimmt einen Teil des Einsatzes, der auf den roten Würfel gesetzt wird. Der restliche Betrag des Einsatzes wird auf den blauen Würfel gesetzt. Es werden beide Würfel geworfen. Wenn der rote Würfel die Augenzahl </a:t>
            </a:r>
            <a:r>
              <a:rPr lang="de-AT" sz="2300" b="1" dirty="0"/>
              <a:t>1, 2 oder 3 </a:t>
            </a:r>
            <a:r>
              <a:rPr lang="de-AT" sz="2300" dirty="0"/>
              <a:t>anzeigt, dann bekommt man das </a:t>
            </a:r>
            <a:r>
              <a:rPr lang="de-AT" sz="2300" b="1" dirty="0"/>
              <a:t>Dreifache</a:t>
            </a:r>
            <a:r>
              <a:rPr lang="de-AT" sz="2300" dirty="0"/>
              <a:t> des auf den roten Würfel gesetzten Betrags, im anderen Fall, also wenn der rote Würfel die Augenzahl </a:t>
            </a:r>
            <a:r>
              <a:rPr lang="de-AT" sz="2300" b="1" dirty="0"/>
              <a:t>4, 5 oder 6</a:t>
            </a:r>
            <a:r>
              <a:rPr lang="de-AT" sz="2300" dirty="0"/>
              <a:t> anzeigt, dann </a:t>
            </a:r>
            <a:r>
              <a:rPr lang="de-AT" sz="2300" b="1" dirty="0"/>
              <a:t>verliert man den gesetzten Betrag</a:t>
            </a:r>
            <a:r>
              <a:rPr lang="de-AT" sz="2300" dirty="0"/>
              <a:t>. Für den </a:t>
            </a:r>
            <a:r>
              <a:rPr lang="de-AT" sz="2300" b="1" dirty="0"/>
              <a:t>blauen Würfel gilt genau dasselbe</a:t>
            </a:r>
            <a:r>
              <a:rPr lang="de-AT" sz="2300" dirty="0"/>
              <a:t>. Wenn der blaue Würfel die Augenzahl 1, 2, oder 3 anzeigt, dann bekommt man das Dreifache des auf den blauen Würfel gesetzten Betrags, im anderen Fall verliert man diesen Betrag. </a:t>
            </a:r>
            <a:r>
              <a:rPr lang="de-AT" sz="2300" b="1" dirty="0"/>
              <a:t>Wie soll der Einsatz auf die Würfel aufgeteilt werden?</a:t>
            </a:r>
          </a:p>
          <a:p>
            <a:pPr marL="0" indent="0" algn="just">
              <a:buNone/>
            </a:pPr>
            <a:endParaRPr lang="de-AT" sz="2300" b="1"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0442" y="188640"/>
            <a:ext cx="2726358" cy="1170062"/>
          </a:xfrm>
          <a:prstGeom prst="rect">
            <a:avLst/>
          </a:prstGeom>
        </p:spPr>
      </p:pic>
    </p:spTree>
    <p:extLst>
      <p:ext uri="{BB962C8B-B14F-4D97-AF65-F5344CB8AC3E}">
        <p14:creationId xmlns:p14="http://schemas.microsoft.com/office/powerpoint/2010/main" val="3635067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1E4F8E-1FEA-4CB4-94E7-937422A60A4E}"/>
              </a:ext>
            </a:extLst>
          </p:cNvPr>
          <p:cNvSpPr>
            <a:spLocks noGrp="1"/>
          </p:cNvSpPr>
          <p:nvPr>
            <p:ph type="title"/>
          </p:nvPr>
        </p:nvSpPr>
        <p:spPr/>
        <p:txBody>
          <a:bodyPr/>
          <a:lstStyle/>
          <a:p>
            <a:r>
              <a:rPr lang="de-AT" dirty="0"/>
              <a:t>Diversifikation</a:t>
            </a: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4551" y="1196752"/>
            <a:ext cx="7614897" cy="3060000"/>
          </a:xfrm>
        </p:spPr>
      </p:pic>
      <p:pic>
        <p:nvPicPr>
          <p:cNvPr id="5" name="Grafik 4"/>
          <p:cNvPicPr>
            <a:picLocks noChangeAspect="1"/>
          </p:cNvPicPr>
          <p:nvPr/>
        </p:nvPicPr>
        <p:blipFill>
          <a:blip r:embed="rId3"/>
          <a:stretch>
            <a:fillRect/>
          </a:stretch>
        </p:blipFill>
        <p:spPr>
          <a:xfrm>
            <a:off x="323528" y="4256752"/>
            <a:ext cx="4119263" cy="1454969"/>
          </a:xfrm>
          <a:prstGeom prst="rect">
            <a:avLst/>
          </a:prstGeom>
        </p:spPr>
      </p:pic>
      <p:pic>
        <p:nvPicPr>
          <p:cNvPr id="6" name="Grafik 5"/>
          <p:cNvPicPr>
            <a:picLocks noChangeAspect="1"/>
          </p:cNvPicPr>
          <p:nvPr/>
        </p:nvPicPr>
        <p:blipFill>
          <a:blip r:embed="rId4"/>
          <a:stretch>
            <a:fillRect/>
          </a:stretch>
        </p:blipFill>
        <p:spPr>
          <a:xfrm>
            <a:off x="4994388" y="4256752"/>
            <a:ext cx="3538736" cy="1555874"/>
          </a:xfrm>
          <a:prstGeom prst="rect">
            <a:avLst/>
          </a:prstGeom>
        </p:spPr>
      </p:pic>
      <p:sp>
        <p:nvSpPr>
          <p:cNvPr id="10" name="Textfeld 9">
            <a:extLst>
              <a:ext uri="{FF2B5EF4-FFF2-40B4-BE49-F238E27FC236}">
                <a16:creationId xmlns:a16="http://schemas.microsoft.com/office/drawing/2014/main" id="{8C0DAB44-018F-410B-8C59-542D5CDD86A8}"/>
              </a:ext>
            </a:extLst>
          </p:cNvPr>
          <p:cNvSpPr txBox="1"/>
          <p:nvPr/>
        </p:nvSpPr>
        <p:spPr>
          <a:xfrm>
            <a:off x="6444892" y="5949280"/>
            <a:ext cx="4176464" cy="246221"/>
          </a:xfrm>
          <a:prstGeom prst="rect">
            <a:avLst/>
          </a:prstGeom>
          <a:noFill/>
        </p:spPr>
        <p:txBody>
          <a:bodyPr wrap="square" rtlCol="0">
            <a:spAutoFit/>
          </a:bodyPr>
          <a:lstStyle/>
          <a:p>
            <a:r>
              <a:rPr lang="de-AT" sz="1000" dirty="0"/>
              <a:t>(Quelle: Dorner, in Druck, S. </a:t>
            </a:r>
            <a:r>
              <a:rPr lang="de-AT" sz="1000"/>
              <a:t>2 f.)</a:t>
            </a:r>
            <a:endParaRPr lang="de-AT" sz="1000" dirty="0"/>
          </a:p>
        </p:txBody>
      </p:sp>
    </p:spTree>
    <p:extLst>
      <p:ext uri="{BB962C8B-B14F-4D97-AF65-F5344CB8AC3E}">
        <p14:creationId xmlns:p14="http://schemas.microsoft.com/office/powerpoint/2010/main" val="322087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Diversifikation</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fontScale="92500" lnSpcReduction="10000"/>
              </a:bodyPr>
              <a:lstStyle/>
              <a:p>
                <a:r>
                  <a:rPr lang="de-AT" dirty="0"/>
                  <a:t>Der Finanzmarkt als Würfelspiel</a:t>
                </a:r>
              </a:p>
              <a:p>
                <a:pPr lvl="1"/>
                <a:r>
                  <a:rPr lang="de-AT" dirty="0"/>
                  <a:t>Würfel </a:t>
                </a:r>
                <a:r>
                  <a:rPr lang="de-AT" dirty="0">
                    <a:sym typeface="Symbol" panose="05050102010706020507" pitchFamily="18" charset="2"/>
                  </a:rPr>
                  <a:t></a:t>
                </a:r>
                <a:r>
                  <a:rPr lang="de-AT" dirty="0"/>
                  <a:t> Aktie </a:t>
                </a:r>
              </a:p>
              <a:p>
                <a:pPr lvl="1"/>
                <a:r>
                  <a:rPr lang="de-AT" dirty="0"/>
                  <a:t>Gewinnauszahlungsfaktor </a:t>
                </a:r>
                <a:r>
                  <a:rPr lang="de-AT" dirty="0">
                    <a:sym typeface="Symbol" panose="05050102010706020507" pitchFamily="18" charset="2"/>
                  </a:rPr>
                  <a:t></a:t>
                </a:r>
                <a:r>
                  <a:rPr lang="de-AT" dirty="0"/>
                  <a:t> Rendite</a:t>
                </a:r>
              </a:p>
              <a:p>
                <a:r>
                  <a:rPr lang="de-AT" dirty="0"/>
                  <a:t>Zwei Aktien A und B im Portfolio</a:t>
                </a:r>
              </a:p>
              <a:p>
                <a:pPr lvl="1"/>
                <a:r>
                  <a:rPr lang="de-AT" dirty="0"/>
                  <a:t>Zu erwartende Monatsrendite jeweils 4%</a:t>
                </a:r>
              </a:p>
              <a:p>
                <a:pPr lvl="1"/>
                <a:r>
                  <a:rPr lang="de-AT" dirty="0"/>
                  <a:t>Zu erwartendes Risiko (Monat) </a:t>
                </a:r>
                <a:r>
                  <a:rPr lang="de-AT"/>
                  <a:t>jeweils 7%</a:t>
                </a:r>
                <a:endParaRPr lang="de-AT" dirty="0"/>
              </a:p>
              <a:p>
                <a:pPr lvl="1"/>
                <a14:m>
                  <m:oMath xmlns:m="http://schemas.openxmlformats.org/officeDocument/2006/math">
                    <m:r>
                      <a:rPr lang="de-AT" b="0" i="1" smtClean="0">
                        <a:latin typeface="Cambria Math" panose="02040503050406030204" pitchFamily="18" charset="0"/>
                      </a:rPr>
                      <m:t>𝐸</m:t>
                    </m:r>
                    <m:d>
                      <m:dPr>
                        <m:ctrlPr>
                          <a:rPr lang="de-AT" b="0" i="1" smtClean="0">
                            <a:latin typeface="Cambria Math" panose="02040503050406030204" pitchFamily="18" charset="0"/>
                          </a:rPr>
                        </m:ctrlPr>
                      </m:dPr>
                      <m:e>
                        <m:r>
                          <a:rPr lang="de-AT" b="0" i="1" smtClean="0">
                            <a:latin typeface="Cambria Math" panose="02040503050406030204" pitchFamily="18" charset="0"/>
                          </a:rPr>
                          <m:t>𝑋</m:t>
                        </m:r>
                      </m:e>
                    </m:d>
                    <m:r>
                      <a:rPr lang="de-AT" b="0" i="1" smtClean="0">
                        <a:latin typeface="Cambria Math" panose="02040503050406030204" pitchFamily="18" charset="0"/>
                      </a:rPr>
                      <m:t>=</m:t>
                    </m:r>
                    <m:r>
                      <a:rPr lang="de-AT" b="0" i="1" smtClean="0">
                        <a:latin typeface="Cambria Math" panose="02040503050406030204" pitchFamily="18" charset="0"/>
                      </a:rPr>
                      <m:t>𝑎</m:t>
                    </m:r>
                    <m:r>
                      <a:rPr lang="de-AT" b="0" i="1" smtClean="0">
                        <a:latin typeface="Cambria Math" panose="02040503050406030204" pitchFamily="18" charset="0"/>
                      </a:rPr>
                      <m:t>⋅</m:t>
                    </m:r>
                    <m:r>
                      <a:rPr lang="de-AT" b="0" i="1" smtClean="0">
                        <a:latin typeface="Cambria Math" panose="02040503050406030204" pitchFamily="18" charset="0"/>
                      </a:rPr>
                      <m:t>𝐸</m:t>
                    </m:r>
                    <m:d>
                      <m:dPr>
                        <m:ctrlPr>
                          <a:rPr lang="de-AT" b="0" i="1" smtClean="0">
                            <a:latin typeface="Cambria Math" panose="02040503050406030204" pitchFamily="18" charset="0"/>
                          </a:rPr>
                        </m:ctrlPr>
                      </m:dPr>
                      <m:e>
                        <m:sSub>
                          <m:sSubPr>
                            <m:ctrlPr>
                              <a:rPr lang="de-AT" b="0" i="1" smtClean="0">
                                <a:latin typeface="Cambria Math" panose="02040503050406030204" pitchFamily="18" charset="0"/>
                              </a:rPr>
                            </m:ctrlPr>
                          </m:sSubPr>
                          <m:e>
                            <m:r>
                              <a:rPr lang="de-AT" b="0" i="1" smtClean="0">
                                <a:latin typeface="Cambria Math" panose="02040503050406030204" pitchFamily="18" charset="0"/>
                              </a:rPr>
                              <m:t>𝑋</m:t>
                            </m:r>
                          </m:e>
                          <m:sub>
                            <m:r>
                              <a:rPr lang="de-AT" b="0" i="1" smtClean="0">
                                <a:latin typeface="Cambria Math" panose="02040503050406030204" pitchFamily="18" charset="0"/>
                              </a:rPr>
                              <m:t>1</m:t>
                            </m:r>
                          </m:sub>
                        </m:sSub>
                      </m:e>
                    </m:d>
                    <m:r>
                      <a:rPr lang="de-AT" b="0" i="1" smtClean="0">
                        <a:latin typeface="Cambria Math" panose="02040503050406030204" pitchFamily="18" charset="0"/>
                      </a:rPr>
                      <m:t>+</m:t>
                    </m:r>
                    <m:d>
                      <m:dPr>
                        <m:ctrlPr>
                          <a:rPr lang="de-AT" b="0" i="1" smtClean="0">
                            <a:latin typeface="Cambria Math" panose="02040503050406030204" pitchFamily="18" charset="0"/>
                          </a:rPr>
                        </m:ctrlPr>
                      </m:dPr>
                      <m:e>
                        <m:r>
                          <a:rPr lang="de-AT" b="0" i="1" smtClean="0">
                            <a:latin typeface="Cambria Math" panose="02040503050406030204" pitchFamily="18" charset="0"/>
                          </a:rPr>
                          <m:t>1−</m:t>
                        </m:r>
                        <m:r>
                          <a:rPr lang="de-AT" b="0" i="1" smtClean="0">
                            <a:latin typeface="Cambria Math" panose="02040503050406030204" pitchFamily="18" charset="0"/>
                          </a:rPr>
                          <m:t>𝑎</m:t>
                        </m:r>
                      </m:e>
                    </m:d>
                    <m:r>
                      <a:rPr lang="de-AT" b="0" i="1" smtClean="0">
                        <a:latin typeface="Cambria Math" panose="02040503050406030204" pitchFamily="18" charset="0"/>
                      </a:rPr>
                      <m:t>⋅</m:t>
                    </m:r>
                    <m:r>
                      <a:rPr lang="de-AT" b="0" i="1" smtClean="0">
                        <a:latin typeface="Cambria Math" panose="02040503050406030204" pitchFamily="18" charset="0"/>
                      </a:rPr>
                      <m:t>𝐸</m:t>
                    </m:r>
                    <m:d>
                      <m:dPr>
                        <m:ctrlPr>
                          <a:rPr lang="de-AT" b="0" i="1" smtClean="0">
                            <a:latin typeface="Cambria Math" panose="02040503050406030204" pitchFamily="18" charset="0"/>
                          </a:rPr>
                        </m:ctrlPr>
                      </m:dPr>
                      <m:e>
                        <m:sSub>
                          <m:sSubPr>
                            <m:ctrlPr>
                              <a:rPr lang="de-AT" b="0" i="1" smtClean="0">
                                <a:latin typeface="Cambria Math" panose="02040503050406030204" pitchFamily="18" charset="0"/>
                              </a:rPr>
                            </m:ctrlPr>
                          </m:sSubPr>
                          <m:e>
                            <m:r>
                              <a:rPr lang="de-AT" b="0" i="1" smtClean="0">
                                <a:latin typeface="Cambria Math" panose="02040503050406030204" pitchFamily="18" charset="0"/>
                              </a:rPr>
                              <m:t>𝑋</m:t>
                            </m:r>
                          </m:e>
                          <m:sub>
                            <m:r>
                              <a:rPr lang="de-AT" b="0" i="1" smtClean="0">
                                <a:latin typeface="Cambria Math" panose="02040503050406030204" pitchFamily="18" charset="0"/>
                              </a:rPr>
                              <m:t>2</m:t>
                            </m:r>
                          </m:sub>
                        </m:sSub>
                      </m:e>
                    </m:d>
                    <m:r>
                      <a:rPr lang="de-AT" b="0" i="1" smtClean="0">
                        <a:latin typeface="Cambria Math" panose="02040503050406030204" pitchFamily="18" charset="0"/>
                      </a:rPr>
                      <m:t>=0,04</m:t>
                    </m:r>
                  </m:oMath>
                </a14:m>
                <a:endParaRPr lang="de-AT" b="0" dirty="0"/>
              </a:p>
              <a:p>
                <a:pPr lvl="1"/>
                <a14:m>
                  <m:oMath xmlns:m="http://schemas.openxmlformats.org/officeDocument/2006/math">
                    <m:r>
                      <a:rPr lang="de-AT" b="0" i="1" smtClean="0">
                        <a:latin typeface="Cambria Math" panose="02040503050406030204" pitchFamily="18" charset="0"/>
                      </a:rPr>
                      <m:t>𝑉</m:t>
                    </m:r>
                    <m:d>
                      <m:dPr>
                        <m:ctrlPr>
                          <a:rPr lang="de-AT" b="0" i="1" smtClean="0">
                            <a:latin typeface="Cambria Math" panose="02040503050406030204" pitchFamily="18" charset="0"/>
                          </a:rPr>
                        </m:ctrlPr>
                      </m:dPr>
                      <m:e>
                        <m:r>
                          <a:rPr lang="de-AT" b="0" i="1" smtClean="0">
                            <a:latin typeface="Cambria Math" panose="02040503050406030204" pitchFamily="18" charset="0"/>
                          </a:rPr>
                          <m:t>𝑋</m:t>
                        </m:r>
                      </m:e>
                    </m:d>
                    <m:r>
                      <a:rPr lang="de-AT" b="0" i="1" smtClean="0">
                        <a:latin typeface="Cambria Math" panose="02040503050406030204" pitchFamily="18" charset="0"/>
                      </a:rPr>
                      <m:t>=</m:t>
                    </m:r>
                    <m:sSup>
                      <m:sSupPr>
                        <m:ctrlPr>
                          <a:rPr lang="de-AT" b="0" i="1" smtClean="0">
                            <a:latin typeface="Cambria Math" panose="02040503050406030204" pitchFamily="18" charset="0"/>
                          </a:rPr>
                        </m:ctrlPr>
                      </m:sSupPr>
                      <m:e>
                        <m:r>
                          <a:rPr lang="de-AT" b="0" i="1" smtClean="0">
                            <a:latin typeface="Cambria Math" panose="02040503050406030204" pitchFamily="18" charset="0"/>
                          </a:rPr>
                          <m:t>𝑎</m:t>
                        </m:r>
                      </m:e>
                      <m:sup>
                        <m:r>
                          <a:rPr lang="de-AT" b="0" i="1" smtClean="0">
                            <a:latin typeface="Cambria Math" panose="02040503050406030204" pitchFamily="18" charset="0"/>
                          </a:rPr>
                          <m:t>2</m:t>
                        </m:r>
                      </m:sup>
                    </m:sSup>
                    <m:r>
                      <a:rPr lang="de-AT" b="0" i="1" smtClean="0">
                        <a:latin typeface="Cambria Math" panose="02040503050406030204" pitchFamily="18" charset="0"/>
                      </a:rPr>
                      <m:t>⋅</m:t>
                    </m:r>
                    <m:r>
                      <a:rPr lang="de-AT" b="0" i="1" smtClean="0">
                        <a:latin typeface="Cambria Math" panose="02040503050406030204" pitchFamily="18" charset="0"/>
                      </a:rPr>
                      <m:t>𝑉</m:t>
                    </m:r>
                    <m:d>
                      <m:dPr>
                        <m:ctrlPr>
                          <a:rPr lang="de-AT" b="0" i="1" smtClean="0">
                            <a:latin typeface="Cambria Math" panose="02040503050406030204" pitchFamily="18" charset="0"/>
                          </a:rPr>
                        </m:ctrlPr>
                      </m:dPr>
                      <m:e>
                        <m:sSub>
                          <m:sSubPr>
                            <m:ctrlPr>
                              <a:rPr lang="de-AT" b="0" i="1" smtClean="0">
                                <a:latin typeface="Cambria Math" panose="02040503050406030204" pitchFamily="18" charset="0"/>
                              </a:rPr>
                            </m:ctrlPr>
                          </m:sSubPr>
                          <m:e>
                            <m:r>
                              <a:rPr lang="de-AT" b="0" i="1" smtClean="0">
                                <a:latin typeface="Cambria Math" panose="02040503050406030204" pitchFamily="18" charset="0"/>
                              </a:rPr>
                              <m:t>𝑋</m:t>
                            </m:r>
                          </m:e>
                          <m:sub>
                            <m:r>
                              <a:rPr lang="de-AT" b="0" i="1" smtClean="0">
                                <a:latin typeface="Cambria Math" panose="02040503050406030204" pitchFamily="18" charset="0"/>
                              </a:rPr>
                              <m:t>1</m:t>
                            </m:r>
                          </m:sub>
                        </m:sSub>
                      </m:e>
                    </m:d>
                    <m:r>
                      <a:rPr lang="de-AT" b="0" i="1" smtClean="0">
                        <a:latin typeface="Cambria Math" panose="02040503050406030204" pitchFamily="18" charset="0"/>
                      </a:rPr>
                      <m:t>+</m:t>
                    </m:r>
                    <m:sSup>
                      <m:sSupPr>
                        <m:ctrlPr>
                          <a:rPr lang="de-AT" b="0" i="1" smtClean="0">
                            <a:latin typeface="Cambria Math" panose="02040503050406030204" pitchFamily="18" charset="0"/>
                          </a:rPr>
                        </m:ctrlPr>
                      </m:sSupPr>
                      <m:e>
                        <m:d>
                          <m:dPr>
                            <m:ctrlPr>
                              <a:rPr lang="de-AT" b="0" i="1" smtClean="0">
                                <a:latin typeface="Cambria Math" panose="02040503050406030204" pitchFamily="18" charset="0"/>
                              </a:rPr>
                            </m:ctrlPr>
                          </m:dPr>
                          <m:e>
                            <m:r>
                              <a:rPr lang="de-AT" b="0" i="1" smtClean="0">
                                <a:latin typeface="Cambria Math" panose="02040503050406030204" pitchFamily="18" charset="0"/>
                              </a:rPr>
                              <m:t>1−</m:t>
                            </m:r>
                            <m:r>
                              <a:rPr lang="de-AT" b="0" i="1" smtClean="0">
                                <a:latin typeface="Cambria Math" panose="02040503050406030204" pitchFamily="18" charset="0"/>
                              </a:rPr>
                              <m:t>𝑎</m:t>
                            </m:r>
                          </m:e>
                        </m:d>
                      </m:e>
                      <m:sup>
                        <m:r>
                          <a:rPr lang="de-AT" b="0" i="1" smtClean="0">
                            <a:latin typeface="Cambria Math" panose="02040503050406030204" pitchFamily="18" charset="0"/>
                          </a:rPr>
                          <m:t>2</m:t>
                        </m:r>
                      </m:sup>
                    </m:sSup>
                    <m:r>
                      <a:rPr lang="de-AT" b="0" i="1" smtClean="0">
                        <a:latin typeface="Cambria Math" panose="02040503050406030204" pitchFamily="18" charset="0"/>
                      </a:rPr>
                      <m:t>⋅</m:t>
                    </m:r>
                    <m:r>
                      <a:rPr lang="de-AT" b="0" i="1" smtClean="0">
                        <a:latin typeface="Cambria Math" panose="02040503050406030204" pitchFamily="18" charset="0"/>
                      </a:rPr>
                      <m:t>𝐸</m:t>
                    </m:r>
                    <m:d>
                      <m:dPr>
                        <m:ctrlPr>
                          <a:rPr lang="de-AT" b="0" i="1" smtClean="0">
                            <a:latin typeface="Cambria Math" panose="02040503050406030204" pitchFamily="18" charset="0"/>
                          </a:rPr>
                        </m:ctrlPr>
                      </m:dPr>
                      <m:e>
                        <m:sSub>
                          <m:sSubPr>
                            <m:ctrlPr>
                              <a:rPr lang="de-AT" b="0" i="1" smtClean="0">
                                <a:latin typeface="Cambria Math" panose="02040503050406030204" pitchFamily="18" charset="0"/>
                              </a:rPr>
                            </m:ctrlPr>
                          </m:sSubPr>
                          <m:e>
                            <m:r>
                              <a:rPr lang="de-AT" b="0" i="1" smtClean="0">
                                <a:latin typeface="Cambria Math" panose="02040503050406030204" pitchFamily="18" charset="0"/>
                              </a:rPr>
                              <m:t>𝑋</m:t>
                            </m:r>
                          </m:e>
                          <m:sub>
                            <m:r>
                              <a:rPr lang="de-AT" b="0" i="1" smtClean="0">
                                <a:latin typeface="Cambria Math" panose="02040503050406030204" pitchFamily="18" charset="0"/>
                              </a:rPr>
                              <m:t>2</m:t>
                            </m:r>
                          </m:sub>
                        </m:sSub>
                      </m:e>
                    </m:d>
                    <m:r>
                      <a:rPr lang="de-AT" b="0" i="1" smtClean="0">
                        <a:latin typeface="Cambria Math" panose="02040503050406030204" pitchFamily="18" charset="0"/>
                      </a:rPr>
                      <m:t>=0,0098</m:t>
                    </m:r>
                    <m:sSup>
                      <m:sSupPr>
                        <m:ctrlPr>
                          <a:rPr lang="de-AT" b="0" i="1" smtClean="0">
                            <a:latin typeface="Cambria Math" panose="02040503050406030204" pitchFamily="18" charset="0"/>
                          </a:rPr>
                        </m:ctrlPr>
                      </m:sSupPr>
                      <m:e>
                        <m:r>
                          <a:rPr lang="de-AT" b="0" i="1" smtClean="0">
                            <a:latin typeface="Cambria Math" panose="02040503050406030204" pitchFamily="18" charset="0"/>
                          </a:rPr>
                          <m:t>𝑎</m:t>
                        </m:r>
                      </m:e>
                      <m:sup>
                        <m:r>
                          <a:rPr lang="de-AT" b="0" i="1" smtClean="0">
                            <a:latin typeface="Cambria Math" panose="02040503050406030204" pitchFamily="18" charset="0"/>
                          </a:rPr>
                          <m:t>2</m:t>
                        </m:r>
                      </m:sup>
                    </m:sSup>
                    <m:r>
                      <a:rPr lang="de-AT" b="0" i="1" smtClean="0">
                        <a:latin typeface="Cambria Math" panose="02040503050406030204" pitchFamily="18" charset="0"/>
                      </a:rPr>
                      <m:t>−0,0098</m:t>
                    </m:r>
                    <m:r>
                      <a:rPr lang="de-AT" b="0" i="1" smtClean="0">
                        <a:latin typeface="Cambria Math" panose="02040503050406030204" pitchFamily="18" charset="0"/>
                      </a:rPr>
                      <m:t>𝑎</m:t>
                    </m:r>
                    <m:r>
                      <a:rPr lang="de-AT" b="0" i="1" smtClean="0">
                        <a:latin typeface="Cambria Math" panose="02040503050406030204" pitchFamily="18" charset="0"/>
                      </a:rPr>
                      <m:t>+0,0049</m:t>
                    </m:r>
                  </m:oMath>
                </a14:m>
                <a:endParaRPr lang="de-AT" dirty="0"/>
              </a:p>
              <a:p>
                <a:pPr marL="0" indent="0">
                  <a:buNone/>
                </a:pPr>
                <a:endParaRPr lang="de-AT"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2"/>
                <a:stretch>
                  <a:fillRect l="-1481" t="-2853"/>
                </a:stretch>
              </a:blipFill>
            </p:spPr>
            <p:txBody>
              <a:bodyPr/>
              <a:lstStyle/>
              <a:p>
                <a:r>
                  <a:rPr lang="de-AT">
                    <a:noFill/>
                  </a:rPr>
                  <a:t> </a:t>
                </a:r>
              </a:p>
            </p:txBody>
          </p:sp>
        </mc:Fallback>
      </mc:AlternateContent>
    </p:spTree>
    <p:extLst>
      <p:ext uri="{BB962C8B-B14F-4D97-AF65-F5344CB8AC3E}">
        <p14:creationId xmlns:p14="http://schemas.microsoft.com/office/powerpoint/2010/main" val="589057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670283-223B-4882-884F-45D3BD8EC878}"/>
              </a:ext>
            </a:extLst>
          </p:cNvPr>
          <p:cNvSpPr>
            <a:spLocks noGrp="1"/>
          </p:cNvSpPr>
          <p:nvPr>
            <p:ph type="title"/>
          </p:nvPr>
        </p:nvSpPr>
        <p:spPr/>
        <p:txBody>
          <a:bodyPr/>
          <a:lstStyle/>
          <a:p>
            <a:r>
              <a:rPr lang="de-AT" dirty="0"/>
              <a:t>Finanzbildung – Studien </a:t>
            </a:r>
          </a:p>
        </p:txBody>
      </p:sp>
      <p:sp>
        <p:nvSpPr>
          <p:cNvPr id="3" name="Inhaltsplatzhalter 2">
            <a:extLst>
              <a:ext uri="{FF2B5EF4-FFF2-40B4-BE49-F238E27FC236}">
                <a16:creationId xmlns:a16="http://schemas.microsoft.com/office/drawing/2014/main" id="{50214EC9-8D6D-4E65-883F-0FA212AEFDEA}"/>
              </a:ext>
            </a:extLst>
          </p:cNvPr>
          <p:cNvSpPr>
            <a:spLocks noGrp="1"/>
          </p:cNvSpPr>
          <p:nvPr>
            <p:ph idx="1"/>
          </p:nvPr>
        </p:nvSpPr>
        <p:spPr/>
        <p:txBody>
          <a:bodyPr>
            <a:normAutofit fontScale="70000" lnSpcReduction="20000"/>
          </a:bodyPr>
          <a:lstStyle/>
          <a:p>
            <a:r>
              <a:rPr lang="de-AT" b="1" dirty="0"/>
              <a:t>Angenommen, Sie haben 100 $ auf einem Sparbuch und der Zinssatz beträgt 2 Prozent pro Jahr. Wie groß ist der Geldbetrag auf dem Sparbuch nach 5 Jahren?</a:t>
            </a:r>
          </a:p>
          <a:p>
            <a:pPr marL="0" indent="0">
              <a:buNone/>
            </a:pPr>
            <a:r>
              <a:rPr lang="de-AT" dirty="0"/>
              <a:t>	Antwortmöglichkeiten: mehr als 102 $, exakt 102 $, weniger 	als 102 $, weiß nicht, keine Antwort.</a:t>
            </a:r>
          </a:p>
          <a:p>
            <a:r>
              <a:rPr lang="de-AT" b="1" dirty="0"/>
              <a:t>Stellen Sie sich vor, der Zinssatz bei Ihrem Konto beträgt 1 Prozent pro Jahr und die Inflation beträgt 2 Prozent pro Jahr. Können Sie nach einem Jahr: </a:t>
            </a:r>
          </a:p>
          <a:p>
            <a:pPr marL="0" indent="0">
              <a:buNone/>
            </a:pPr>
            <a:r>
              <a:rPr lang="de-AT" dirty="0"/>
              <a:t>	Antwortmöglichkeiten: mehr, genauso viel, weniger mit dem 	Geld auf diesem Konto kaufen, weiß nicht, keine Antwort.</a:t>
            </a:r>
          </a:p>
          <a:p>
            <a:r>
              <a:rPr lang="de-AT" b="1" dirty="0"/>
              <a:t>Denken Sie, ist die folgende Aussage richtig oder falsch? „Der Kauf einer einzigen Aktie liefert in der Regel eine sicherere Rendite als die Investition in einen Aktienfond.“ </a:t>
            </a:r>
          </a:p>
          <a:p>
            <a:pPr marL="0" indent="0">
              <a:buNone/>
            </a:pPr>
            <a:r>
              <a:rPr lang="de-AT" dirty="0"/>
              <a:t>	Antwortmöglichkeiten: wahr, falsch, weiß nicht, keine Antwort.  </a:t>
            </a:r>
          </a:p>
        </p:txBody>
      </p:sp>
      <p:sp>
        <p:nvSpPr>
          <p:cNvPr id="4" name="Textfeld 3">
            <a:extLst>
              <a:ext uri="{FF2B5EF4-FFF2-40B4-BE49-F238E27FC236}">
                <a16:creationId xmlns:a16="http://schemas.microsoft.com/office/drawing/2014/main" id="{0BDE4148-2670-4416-8BE7-86CBAAB81D4C}"/>
              </a:ext>
            </a:extLst>
          </p:cNvPr>
          <p:cNvSpPr txBox="1"/>
          <p:nvPr/>
        </p:nvSpPr>
        <p:spPr>
          <a:xfrm>
            <a:off x="6372200" y="5925443"/>
            <a:ext cx="4176464" cy="246221"/>
          </a:xfrm>
          <a:prstGeom prst="rect">
            <a:avLst/>
          </a:prstGeom>
          <a:noFill/>
        </p:spPr>
        <p:txBody>
          <a:bodyPr wrap="square" rtlCol="0">
            <a:spAutoFit/>
          </a:bodyPr>
          <a:lstStyle/>
          <a:p>
            <a:r>
              <a:rPr lang="de-AT" sz="1000" dirty="0"/>
              <a:t>(</a:t>
            </a:r>
            <a:r>
              <a:rPr lang="de-AT" sz="1000" dirty="0" err="1"/>
              <a:t>Lusardi</a:t>
            </a:r>
            <a:r>
              <a:rPr lang="de-AT" sz="1000" dirty="0"/>
              <a:t>/Mitchell, 2014, S. 10, übersetzt)</a:t>
            </a:r>
          </a:p>
        </p:txBody>
      </p:sp>
    </p:spTree>
    <p:extLst>
      <p:ext uri="{BB962C8B-B14F-4D97-AF65-F5344CB8AC3E}">
        <p14:creationId xmlns:p14="http://schemas.microsoft.com/office/powerpoint/2010/main" val="391671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Diversifikation</a:t>
            </a:r>
          </a:p>
        </p:txBody>
      </p:sp>
      <p:sp>
        <p:nvSpPr>
          <p:cNvPr id="3" name="Inhaltsplatzhalter 2"/>
          <p:cNvSpPr>
            <a:spLocks noGrp="1"/>
          </p:cNvSpPr>
          <p:nvPr>
            <p:ph idx="1"/>
          </p:nvPr>
        </p:nvSpPr>
        <p:spPr/>
        <p:txBody>
          <a:bodyPr>
            <a:normAutofit/>
          </a:bodyPr>
          <a:lstStyle/>
          <a:p>
            <a:pPr marL="0" indent="0" algn="just">
              <a:buNone/>
            </a:pPr>
            <a:r>
              <a:rPr lang="de-AT" sz="2300" dirty="0"/>
              <a:t>Wenn der rote Würfel die Augenzahl </a:t>
            </a:r>
            <a:r>
              <a:rPr lang="de-AT" sz="2300" b="1" dirty="0"/>
              <a:t>1, 2 oder 3 </a:t>
            </a:r>
            <a:r>
              <a:rPr lang="de-AT" sz="2300" dirty="0"/>
              <a:t>anzeigt, dann bekommt man das </a:t>
            </a:r>
            <a:r>
              <a:rPr lang="de-AT" sz="2300" b="1" dirty="0"/>
              <a:t>Zwanzigfache</a:t>
            </a:r>
            <a:r>
              <a:rPr lang="de-AT" sz="2300" dirty="0"/>
              <a:t> des gesetzten Betrags, im anderen Fall, also wenn der rote Würfel die Augenzahl </a:t>
            </a:r>
            <a:r>
              <a:rPr lang="de-AT" sz="2300" b="1" dirty="0"/>
              <a:t>4, 5 oder 6 </a:t>
            </a:r>
            <a:r>
              <a:rPr lang="de-AT" sz="2300" dirty="0"/>
              <a:t>anzeigt, dann bekommt man das </a:t>
            </a:r>
            <a:r>
              <a:rPr lang="de-AT" sz="2300" b="1" dirty="0"/>
              <a:t>Zehnfache</a:t>
            </a:r>
            <a:r>
              <a:rPr lang="de-AT" sz="2300" dirty="0"/>
              <a:t> des gesetzten Betrags ausbezahlt. Wenn der blaue Würfel die Augenzahl </a:t>
            </a:r>
            <a:r>
              <a:rPr lang="de-AT" sz="2300" b="1" dirty="0"/>
              <a:t>1, 2, oder 3</a:t>
            </a:r>
            <a:r>
              <a:rPr lang="de-AT" sz="2300" dirty="0"/>
              <a:t> anzeigt, dann gewinnt man das </a:t>
            </a:r>
            <a:r>
              <a:rPr lang="de-AT" sz="2300" b="1" dirty="0"/>
              <a:t>Doppelte</a:t>
            </a:r>
            <a:r>
              <a:rPr lang="de-AT" sz="2300" dirty="0"/>
              <a:t> des gesetzten Betrags, im </a:t>
            </a:r>
            <a:r>
              <a:rPr lang="de-AT" sz="2300" b="1" dirty="0"/>
              <a:t>anderen Fall verliert man das Doppelte</a:t>
            </a:r>
            <a:r>
              <a:rPr lang="de-AT" sz="2300" dirty="0"/>
              <a:t> des gesetzten Betrags.</a:t>
            </a:r>
          </a:p>
        </p:txBody>
      </p:sp>
      <p:pic>
        <p:nvPicPr>
          <p:cNvPr id="7" name="Grafik 6">
            <a:extLst>
              <a:ext uri="{FF2B5EF4-FFF2-40B4-BE49-F238E27FC236}">
                <a16:creationId xmlns:a16="http://schemas.microsoft.com/office/drawing/2014/main" id="{A6FFB36B-A9BC-4F10-B9A6-CB79F22C13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0442" y="188640"/>
            <a:ext cx="2726358" cy="1170062"/>
          </a:xfrm>
          <a:prstGeom prst="rect">
            <a:avLst/>
          </a:prstGeom>
        </p:spPr>
      </p:pic>
    </p:spTree>
    <p:extLst>
      <p:ext uri="{BB962C8B-B14F-4D97-AF65-F5344CB8AC3E}">
        <p14:creationId xmlns:p14="http://schemas.microsoft.com/office/powerpoint/2010/main" val="2448747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Antworten der Schüler/innen – Frage: AB 1</a:t>
            </a:r>
            <a:endParaRPr lang="de-AT" dirty="0"/>
          </a:p>
        </p:txBody>
      </p:sp>
      <p:sp>
        <p:nvSpPr>
          <p:cNvPr id="5" name="Inhaltsplatzhalter 2"/>
          <p:cNvSpPr txBox="1">
            <a:spLocks/>
          </p:cNvSpPr>
          <p:nvPr/>
        </p:nvSpPr>
        <p:spPr>
          <a:xfrm>
            <a:off x="457200" y="1556793"/>
            <a:ext cx="8229600" cy="8640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AT" sz="2200" dirty="0"/>
              <a:t>Ergebnis</a:t>
            </a:r>
            <a:r>
              <a:rPr lang="en-US" sz="2200" dirty="0"/>
              <a:t>: </a:t>
            </a:r>
            <a:r>
              <a:rPr lang="de-AT" sz="2200" dirty="0"/>
              <a:t>Wie würdest du einer Person, die an dem Spiel teilnehmen möchte, raten die Aufteilung vorzunehmen?</a:t>
            </a:r>
            <a:endParaRPr lang="en-US" sz="2200" dirty="0"/>
          </a:p>
        </p:txBody>
      </p:sp>
      <p:pic>
        <p:nvPicPr>
          <p:cNvPr id="6" name="Grafik 5"/>
          <p:cNvPicPr>
            <a:picLocks noChangeAspect="1"/>
          </p:cNvPicPr>
          <p:nvPr/>
        </p:nvPicPr>
        <p:blipFill>
          <a:blip r:embed="rId2"/>
          <a:stretch>
            <a:fillRect/>
          </a:stretch>
        </p:blipFill>
        <p:spPr>
          <a:xfrm>
            <a:off x="755576" y="2941049"/>
            <a:ext cx="7315200" cy="1495425"/>
          </a:xfrm>
          <a:prstGeom prst="rect">
            <a:avLst/>
          </a:prstGeom>
        </p:spPr>
      </p:pic>
      <p:pic>
        <p:nvPicPr>
          <p:cNvPr id="7" name="Grafik 6"/>
          <p:cNvPicPr>
            <a:picLocks noChangeAspect="1"/>
          </p:cNvPicPr>
          <p:nvPr/>
        </p:nvPicPr>
        <p:blipFill>
          <a:blip r:embed="rId3"/>
          <a:stretch>
            <a:fillRect/>
          </a:stretch>
        </p:blipFill>
        <p:spPr>
          <a:xfrm>
            <a:off x="1713140" y="2422558"/>
            <a:ext cx="5400072" cy="3294044"/>
          </a:xfrm>
          <a:prstGeom prst="rect">
            <a:avLst/>
          </a:prstGeom>
        </p:spPr>
      </p:pic>
      <p:pic>
        <p:nvPicPr>
          <p:cNvPr id="8" name="Grafik 7"/>
          <p:cNvPicPr>
            <a:picLocks noChangeAspect="1"/>
          </p:cNvPicPr>
          <p:nvPr/>
        </p:nvPicPr>
        <p:blipFill>
          <a:blip r:embed="rId4"/>
          <a:stretch>
            <a:fillRect/>
          </a:stretch>
        </p:blipFill>
        <p:spPr>
          <a:xfrm>
            <a:off x="998463" y="3013391"/>
            <a:ext cx="6829425" cy="2228850"/>
          </a:xfrm>
          <a:prstGeom prst="rect">
            <a:avLst/>
          </a:prstGeom>
        </p:spPr>
      </p:pic>
    </p:spTree>
    <p:extLst>
      <p:ext uri="{BB962C8B-B14F-4D97-AF65-F5344CB8AC3E}">
        <p14:creationId xmlns:p14="http://schemas.microsoft.com/office/powerpoint/2010/main" val="300903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hlinkClick r:id="rId2" action="ppaction://hlinksldjump"/>
          </p:cNvPr>
          <p:cNvPicPr>
            <a:picLocks noGrp="1" noChangeAspect="1"/>
          </p:cNvPicPr>
          <p:nvPr>
            <p:ph idx="1"/>
          </p:nvPr>
        </p:nvPicPr>
        <p:blipFill>
          <a:blip r:embed="rId3"/>
          <a:stretch>
            <a:fillRect/>
          </a:stretch>
        </p:blipFill>
        <p:spPr>
          <a:xfrm>
            <a:off x="1025820" y="1773238"/>
            <a:ext cx="7092360" cy="4275137"/>
          </a:xfrm>
          <a:prstGeom prst="rect">
            <a:avLst/>
          </a:prstGeom>
        </p:spPr>
      </p:pic>
      <p:sp>
        <p:nvSpPr>
          <p:cNvPr id="2" name="Titel 1">
            <a:extLst>
              <a:ext uri="{FF2B5EF4-FFF2-40B4-BE49-F238E27FC236}">
                <a16:creationId xmlns:a16="http://schemas.microsoft.com/office/drawing/2014/main" id="{9D69A7E0-A133-4B41-A73E-FDFF442BB5A5}"/>
              </a:ext>
            </a:extLst>
          </p:cNvPr>
          <p:cNvSpPr>
            <a:spLocks noGrp="1"/>
          </p:cNvSpPr>
          <p:nvPr>
            <p:ph type="title"/>
          </p:nvPr>
        </p:nvSpPr>
        <p:spPr/>
        <p:txBody>
          <a:bodyPr/>
          <a:lstStyle/>
          <a:p>
            <a:r>
              <a:rPr lang="de-AT" dirty="0"/>
              <a:t>Aktienkurse und Normalverteilung</a:t>
            </a:r>
          </a:p>
        </p:txBody>
      </p:sp>
      <p:sp>
        <p:nvSpPr>
          <p:cNvPr id="4" name="Abgerundetes Rechteck 4">
            <a:extLst>
              <a:ext uri="{FF2B5EF4-FFF2-40B4-BE49-F238E27FC236}">
                <a16:creationId xmlns:a16="http://schemas.microsoft.com/office/drawing/2014/main" id="{1E01B64C-A543-44BF-8DD8-27D2AF0B7CF1}"/>
              </a:ext>
            </a:extLst>
          </p:cNvPr>
          <p:cNvSpPr/>
          <p:nvPr/>
        </p:nvSpPr>
        <p:spPr>
          <a:xfrm>
            <a:off x="1979713" y="1569293"/>
            <a:ext cx="4968552" cy="995611"/>
          </a:xfrm>
          <a:prstGeom prst="roundRect">
            <a:avLst/>
          </a:prstGeom>
          <a:ln>
            <a:solidFill>
              <a:schemeClr val="bg1">
                <a:lumMod val="8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e-DE" sz="2000" b="1" dirty="0">
                <a:solidFill>
                  <a:schemeClr val="tx1"/>
                </a:solidFill>
              </a:rPr>
              <a:t>FM1: </a:t>
            </a:r>
            <a:r>
              <a:rPr lang="de-DE" sz="2000" dirty="0">
                <a:solidFill>
                  <a:schemeClr val="tx1"/>
                </a:solidFill>
              </a:rPr>
              <a:t>„…</a:t>
            </a:r>
            <a:r>
              <a:rPr lang="de-AT" sz="2000" dirty="0"/>
              <a:t>glaubt man halt, dass man viele Sachen in erster Ordnung in Normalverteilung besser verstehen kann.“</a:t>
            </a:r>
            <a:endParaRPr lang="de-AT" sz="2000" dirty="0">
              <a:solidFill>
                <a:schemeClr val="tx1"/>
              </a:solidFill>
            </a:endParaRPr>
          </a:p>
        </p:txBody>
      </p:sp>
      <p:sp>
        <p:nvSpPr>
          <p:cNvPr id="7" name="Textfeld 6">
            <a:extLst>
              <a:ext uri="{FF2B5EF4-FFF2-40B4-BE49-F238E27FC236}">
                <a16:creationId xmlns:a16="http://schemas.microsoft.com/office/drawing/2014/main" id="{8C0DAB44-018F-410B-8C59-542D5CDD86A8}"/>
              </a:ext>
            </a:extLst>
          </p:cNvPr>
          <p:cNvSpPr txBox="1"/>
          <p:nvPr/>
        </p:nvSpPr>
        <p:spPr>
          <a:xfrm>
            <a:off x="6156176" y="6069970"/>
            <a:ext cx="4176464" cy="246221"/>
          </a:xfrm>
          <a:prstGeom prst="rect">
            <a:avLst/>
          </a:prstGeom>
          <a:noFill/>
        </p:spPr>
        <p:txBody>
          <a:bodyPr wrap="square" rtlCol="0">
            <a:spAutoFit/>
          </a:bodyPr>
          <a:lstStyle/>
          <a:p>
            <a:r>
              <a:rPr lang="de-AT" sz="1000" dirty="0"/>
              <a:t>(Quelle: Daume, 2016, S. 249)</a:t>
            </a:r>
          </a:p>
        </p:txBody>
      </p:sp>
      <mc:AlternateContent xmlns:mc="http://schemas.openxmlformats.org/markup-compatibility/2006" xmlns:a14="http://schemas.microsoft.com/office/drawing/2010/main">
        <mc:Choice Requires="a14">
          <p:sp>
            <p:nvSpPr>
              <p:cNvPr id="8" name="Abgerundetes Rechteck 4">
                <a:extLst>
                  <a:ext uri="{FF2B5EF4-FFF2-40B4-BE49-F238E27FC236}">
                    <a16:creationId xmlns:a16="http://schemas.microsoft.com/office/drawing/2014/main" id="{1E01B64C-A543-44BF-8DD8-27D2AF0B7CF1}"/>
                  </a:ext>
                </a:extLst>
              </p:cNvPr>
              <p:cNvSpPr/>
              <p:nvPr/>
            </p:nvSpPr>
            <p:spPr>
              <a:xfrm>
                <a:off x="1979713" y="2648194"/>
                <a:ext cx="4968552" cy="3316891"/>
              </a:xfrm>
              <a:prstGeom prst="roundRect">
                <a:avLst/>
              </a:prstGeom>
              <a:ln>
                <a:solidFill>
                  <a:schemeClr val="bg1">
                    <a:lumMod val="8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e-DE" sz="2000" dirty="0">
                    <a:solidFill>
                      <a:schemeClr val="tx1"/>
                    </a:solidFill>
                  </a:rPr>
                  <a:t>„</a:t>
                </a:r>
                <a:r>
                  <a:rPr lang="en-US" dirty="0"/>
                  <a:t>As is very well known for almost 300 years, this theorem states that a random variable </a:t>
                </a:r>
                <a14:m>
                  <m:oMath xmlns:m="http://schemas.openxmlformats.org/officeDocument/2006/math">
                    <m:r>
                      <a:rPr lang="en-US" i="1" dirty="0" smtClean="0">
                        <a:latin typeface="Cambria Math" panose="02040503050406030204" pitchFamily="18" charset="0"/>
                      </a:rPr>
                      <m:t>𝑋</m:t>
                    </m:r>
                  </m:oMath>
                </a14:m>
                <a:r>
                  <a:rPr lang="en-US" dirty="0"/>
                  <a:t>, in our case the change of a stock price, which is the sum of “many” independent random variable </a:t>
                </a:r>
                <a14:m>
                  <m:oMath xmlns:m="http://schemas.openxmlformats.org/officeDocument/2006/math">
                    <m:sSub>
                      <m:sSubPr>
                        <m:ctrlPr>
                          <a:rPr lang="de-AT" b="0" i="1" dirty="0" smtClean="0">
                            <a:latin typeface="Cambria Math" panose="02040503050406030204" pitchFamily="18" charset="0"/>
                          </a:rPr>
                        </m:ctrlPr>
                      </m:sSubPr>
                      <m:e>
                        <m:r>
                          <a:rPr lang="en-US" i="1" dirty="0" smtClean="0">
                            <a:latin typeface="Cambria Math" panose="02040503050406030204" pitchFamily="18" charset="0"/>
                          </a:rPr>
                          <m:t>𝑋</m:t>
                        </m:r>
                      </m:e>
                      <m:sub>
                        <m:r>
                          <a:rPr lang="de-AT" b="0" i="1" dirty="0" smtClean="0">
                            <a:latin typeface="Cambria Math" panose="02040503050406030204" pitchFamily="18" charset="0"/>
                          </a:rPr>
                          <m:t>𝑛</m:t>
                        </m:r>
                      </m:sub>
                    </m:sSub>
                  </m:oMath>
                </a14:m>
                <a:r>
                  <a:rPr lang="en-US" dirty="0"/>
                  <a:t>, where each of these random variables has little individual influence on the total effect </a:t>
                </a:r>
                <a14:m>
                  <m:oMath xmlns:m="http://schemas.openxmlformats.org/officeDocument/2006/math">
                    <m:r>
                      <a:rPr lang="de-AT" b="0" i="1" smtClean="0">
                        <a:latin typeface="Cambria Math" panose="02040503050406030204" pitchFamily="18" charset="0"/>
                      </a:rPr>
                      <m:t>𝑋</m:t>
                    </m:r>
                    <m:r>
                      <a:rPr lang="de-AT" b="0" i="1" smtClean="0">
                        <a:latin typeface="Cambria Math" panose="02040503050406030204" pitchFamily="18" charset="0"/>
                      </a:rPr>
                      <m:t>=</m:t>
                    </m:r>
                    <m:nary>
                      <m:naryPr>
                        <m:chr m:val="∑"/>
                        <m:subHide m:val="on"/>
                        <m:supHide m:val="on"/>
                        <m:ctrlPr>
                          <a:rPr lang="de-AT" b="0" i="1" smtClean="0">
                            <a:latin typeface="Cambria Math" panose="02040503050406030204" pitchFamily="18" charset="0"/>
                          </a:rPr>
                        </m:ctrlPr>
                      </m:naryPr>
                      <m:sub/>
                      <m:sup/>
                      <m:e>
                        <m:sSub>
                          <m:sSubPr>
                            <m:ctrlPr>
                              <a:rPr lang="de-AT" b="0" i="1" smtClean="0">
                                <a:latin typeface="Cambria Math" panose="02040503050406030204" pitchFamily="18" charset="0"/>
                              </a:rPr>
                            </m:ctrlPr>
                          </m:sSubPr>
                          <m:e>
                            <m:r>
                              <a:rPr lang="de-AT" b="0" i="1" smtClean="0">
                                <a:latin typeface="Cambria Math" panose="02040503050406030204" pitchFamily="18" charset="0"/>
                              </a:rPr>
                              <m:t>𝑋</m:t>
                            </m:r>
                          </m:e>
                          <m:sub>
                            <m:r>
                              <a:rPr lang="de-AT" b="0" i="1" smtClean="0">
                                <a:latin typeface="Cambria Math" panose="02040503050406030204" pitchFamily="18" charset="0"/>
                              </a:rPr>
                              <m:t>𝑛</m:t>
                            </m:r>
                          </m:sub>
                        </m:sSub>
                      </m:e>
                    </m:nary>
                  </m:oMath>
                </a14:m>
                <a:r>
                  <a:rPr lang="en-US" dirty="0"/>
                  <a:t>, </a:t>
                </a:r>
                <a:r>
                  <a:rPr lang="de-AT" dirty="0" err="1"/>
                  <a:t>is</a:t>
                </a:r>
                <a:r>
                  <a:rPr lang="de-AT" dirty="0"/>
                  <a:t> </a:t>
                </a:r>
                <a:r>
                  <a:rPr lang="en-US" dirty="0"/>
                  <a:t>approximately normally distributed. But in the financial world it happens quite often that a price movement is due to one big event (think, e.g., of 9/11) rather than due to the sum of many small events.” 			</a:t>
                </a:r>
                <a:r>
                  <a:rPr lang="en-US" sz="1000" dirty="0">
                    <a:solidFill>
                      <a:schemeClr val="tx1"/>
                    </a:solidFill>
                  </a:rPr>
                  <a:t>(</a:t>
                </a:r>
                <a:r>
                  <a:rPr lang="en-US" sz="1000" dirty="0" err="1">
                    <a:solidFill>
                      <a:schemeClr val="tx1"/>
                    </a:solidFill>
                  </a:rPr>
                  <a:t>Schachermayer</a:t>
                </a:r>
                <a:r>
                  <a:rPr lang="en-US" sz="1000" dirty="0">
                    <a:solidFill>
                      <a:schemeClr val="tx1"/>
                    </a:solidFill>
                  </a:rPr>
                  <a:t>, 2016, S. 44</a:t>
                </a:r>
                <a:r>
                  <a:rPr lang="en-US" sz="1000" dirty="0"/>
                  <a:t>)</a:t>
                </a:r>
                <a:r>
                  <a:rPr lang="en-US" dirty="0"/>
                  <a:t> </a:t>
                </a:r>
                <a:endParaRPr lang="de-AT" sz="2000" dirty="0">
                  <a:solidFill>
                    <a:schemeClr val="tx1"/>
                  </a:solidFill>
                </a:endParaRPr>
              </a:p>
            </p:txBody>
          </p:sp>
        </mc:Choice>
        <mc:Fallback xmlns="">
          <p:sp>
            <p:nvSpPr>
              <p:cNvPr id="8" name="Abgerundetes Rechteck 4">
                <a:extLst>
                  <a:ext uri="{FF2B5EF4-FFF2-40B4-BE49-F238E27FC236}">
                    <a16:creationId xmlns:a16="http://schemas.microsoft.com/office/drawing/2014/main" id="{1E01B64C-A543-44BF-8DD8-27D2AF0B7CF1}"/>
                  </a:ext>
                </a:extLst>
              </p:cNvPr>
              <p:cNvSpPr>
                <a:spLocks noRot="1" noChangeAspect="1" noMove="1" noResize="1" noEditPoints="1" noAdjustHandles="1" noChangeArrowheads="1" noChangeShapeType="1" noTextEdit="1"/>
              </p:cNvSpPr>
              <p:nvPr/>
            </p:nvSpPr>
            <p:spPr>
              <a:xfrm>
                <a:off x="1979713" y="2648194"/>
                <a:ext cx="4968552" cy="3316891"/>
              </a:xfrm>
              <a:prstGeom prst="roundRect">
                <a:avLst/>
              </a:prstGeom>
              <a:blipFill>
                <a:blip r:embed="rId4"/>
                <a:stretch>
                  <a:fillRect/>
                </a:stretch>
              </a:blipFill>
              <a:ln>
                <a:solidFill>
                  <a:schemeClr val="bg1">
                    <a:lumMod val="85000"/>
                  </a:schemeClr>
                </a:solidFill>
              </a:ln>
              <a:effectLst>
                <a:outerShdw blurRad="50800" dist="38100" dir="2700000" algn="tl" rotWithShape="0">
                  <a:prstClr val="black">
                    <a:alpha val="40000"/>
                  </a:prstClr>
                </a:outerShdw>
              </a:effectLst>
            </p:spPr>
            <p:txBody>
              <a:bodyPr/>
              <a:lstStyle/>
              <a:p>
                <a:r>
                  <a:rPr lang="de-AT">
                    <a:noFill/>
                  </a:rPr>
                  <a:t> </a:t>
                </a:r>
              </a:p>
            </p:txBody>
          </p:sp>
        </mc:Fallback>
      </mc:AlternateContent>
    </p:spTree>
    <p:extLst>
      <p:ext uri="{BB962C8B-B14F-4D97-AF65-F5344CB8AC3E}">
        <p14:creationId xmlns:p14="http://schemas.microsoft.com/office/powerpoint/2010/main" val="286986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F297EED-1C35-4740-A9C5-3A73E271E288}"/>
              </a:ext>
            </a:extLst>
          </p:cNvPr>
          <p:cNvSpPr txBox="1"/>
          <p:nvPr/>
        </p:nvSpPr>
        <p:spPr>
          <a:xfrm>
            <a:off x="3491880" y="5805264"/>
            <a:ext cx="2952328" cy="1052736"/>
          </a:xfrm>
          <a:prstGeom prst="rect">
            <a:avLst/>
          </a:prstGeom>
          <a:solidFill>
            <a:schemeClr val="bg1"/>
          </a:solidFill>
        </p:spPr>
        <p:txBody>
          <a:bodyPr wrap="square" rtlCol="0">
            <a:spAutoFit/>
          </a:bodyPr>
          <a:lstStyle/>
          <a:p>
            <a:endParaRPr lang="de-AT" dirty="0"/>
          </a:p>
        </p:txBody>
      </p:sp>
      <p:sp>
        <p:nvSpPr>
          <p:cNvPr id="2" name="Titel 1">
            <a:extLst>
              <a:ext uri="{FF2B5EF4-FFF2-40B4-BE49-F238E27FC236}">
                <a16:creationId xmlns:a16="http://schemas.microsoft.com/office/drawing/2014/main" id="{39286D36-D7AF-4C7A-A030-7484882CE7D7}"/>
              </a:ext>
            </a:extLst>
          </p:cNvPr>
          <p:cNvSpPr>
            <a:spLocks noGrp="1"/>
          </p:cNvSpPr>
          <p:nvPr>
            <p:ph type="title"/>
          </p:nvPr>
        </p:nvSpPr>
        <p:spPr/>
        <p:txBody>
          <a:bodyPr/>
          <a:lstStyle/>
          <a:p>
            <a:r>
              <a:rPr lang="de-AT" dirty="0"/>
              <a:t>Literatur</a:t>
            </a:r>
          </a:p>
        </p:txBody>
      </p:sp>
      <p:sp>
        <p:nvSpPr>
          <p:cNvPr id="3" name="Inhaltsplatzhalter 2">
            <a:extLst>
              <a:ext uri="{FF2B5EF4-FFF2-40B4-BE49-F238E27FC236}">
                <a16:creationId xmlns:a16="http://schemas.microsoft.com/office/drawing/2014/main" id="{C4D6C06D-F9F9-4AAF-8240-CE5E48BE0436}"/>
              </a:ext>
            </a:extLst>
          </p:cNvPr>
          <p:cNvSpPr>
            <a:spLocks noGrp="1"/>
          </p:cNvSpPr>
          <p:nvPr>
            <p:ph idx="1"/>
          </p:nvPr>
        </p:nvSpPr>
        <p:spPr>
          <a:xfrm>
            <a:off x="457200" y="1268760"/>
            <a:ext cx="8229600" cy="4779794"/>
          </a:xfrm>
        </p:spPr>
        <p:txBody>
          <a:bodyPr>
            <a:normAutofit fontScale="25000" lnSpcReduction="20000"/>
          </a:bodyPr>
          <a:lstStyle/>
          <a:p>
            <a:r>
              <a:rPr lang="de-DE" sz="4800" dirty="0"/>
              <a:t>Blum W. (1987): Einkommensteuern als Thema des </a:t>
            </a:r>
            <a:r>
              <a:rPr lang="de-DE" sz="4800" dirty="0" err="1"/>
              <a:t>Analysisunterrichts</a:t>
            </a:r>
            <a:r>
              <a:rPr lang="de-DE" sz="4800" dirty="0"/>
              <a:t> in der beruflichen Oberstufe. In: Die berufsbildende Schule, Zeitschrift des Berufsverbandes der Lehrer an beruflichen Schulen, S. </a:t>
            </a:r>
            <a:r>
              <a:rPr lang="de-DE" sz="4800"/>
              <a:t>642-651.</a:t>
            </a:r>
            <a:endParaRPr lang="de-DE" sz="4800" dirty="0"/>
          </a:p>
          <a:p>
            <a:r>
              <a:rPr lang="de-DE" sz="4800" cap="small" dirty="0"/>
              <a:t>Daume P. (2016): </a:t>
            </a:r>
            <a:r>
              <a:rPr lang="de-DE" sz="4800" dirty="0"/>
              <a:t>Finanz- und Wirtschaftsmathematik im Unterricht. Band I Zinsen, Steuern und Aktien. Springer-Verlag, Wiesbaden. </a:t>
            </a:r>
            <a:r>
              <a:rPr lang="de-DE" sz="4800" cap="small" dirty="0"/>
              <a:t> </a:t>
            </a:r>
            <a:endParaRPr lang="de-AT" sz="4800" cap="small" dirty="0"/>
          </a:p>
          <a:p>
            <a:r>
              <a:rPr lang="de-AT" sz="4800" cap="small" dirty="0" err="1"/>
              <a:t>Döhrmann</a:t>
            </a:r>
            <a:r>
              <a:rPr lang="de-AT" sz="4800" cap="small" dirty="0"/>
              <a:t> M. (2004): </a:t>
            </a:r>
            <a:r>
              <a:rPr lang="de-AT" sz="4800" dirty="0"/>
              <a:t>Zufall, Aktien und Mathematik: Vorschläge für einen aktuellen und realitätsbezogenen </a:t>
            </a:r>
            <a:r>
              <a:rPr lang="de-AT" sz="4800" dirty="0" err="1"/>
              <a:t>Stochastikunterricht</a:t>
            </a:r>
            <a:r>
              <a:rPr lang="de-AT" sz="4800" dirty="0"/>
              <a:t>. Dissertation, Verlag Franzbecker, Hildesheim/Berlin.</a:t>
            </a:r>
          </a:p>
          <a:p>
            <a:r>
              <a:rPr lang="de-AT" sz="4800" cap="small" dirty="0"/>
              <a:t>Dorner C.</a:t>
            </a:r>
            <a:r>
              <a:rPr lang="de-AT" sz="4800" dirty="0"/>
              <a:t> (2017): Schulrelevante Aspekte der Finanzmathematik. Dissertation, Universität Wien.</a:t>
            </a:r>
          </a:p>
          <a:p>
            <a:r>
              <a:rPr lang="de-AT" sz="4800" cap="small" dirty="0"/>
              <a:t>Dorner C.</a:t>
            </a:r>
            <a:r>
              <a:rPr lang="de-AT" sz="4800" dirty="0"/>
              <a:t> (2018 in Druck): Würfeln am Finanzmarkt. In: Stochastik in der Schule.</a:t>
            </a:r>
          </a:p>
          <a:p>
            <a:r>
              <a:rPr lang="de-AT" sz="4800" cap="small" dirty="0"/>
              <a:t>Fuhrmann B</a:t>
            </a:r>
            <a:r>
              <a:rPr lang="de-AT" sz="4800" dirty="0"/>
              <a:t>. (2016/17): Finanzbildung in Österreich – Ergebnisse der OECD – </a:t>
            </a:r>
            <a:r>
              <a:rPr lang="de-AT" sz="4800" dirty="0" err="1"/>
              <a:t>Measuring</a:t>
            </a:r>
            <a:r>
              <a:rPr lang="de-AT" sz="4800" dirty="0"/>
              <a:t> Financial </a:t>
            </a:r>
            <a:r>
              <a:rPr lang="de-AT" sz="4800" dirty="0" err="1"/>
              <a:t>Literacy</a:t>
            </a:r>
            <a:r>
              <a:rPr lang="de-AT" sz="4800" dirty="0"/>
              <a:t> – Studie und Desiderata. In: </a:t>
            </a:r>
            <a:r>
              <a:rPr lang="de-AT" sz="4800" dirty="0" err="1"/>
              <a:t>wissenplus</a:t>
            </a:r>
            <a:r>
              <a:rPr lang="de-AT" sz="4800" dirty="0"/>
              <a:t>, 3, S. 15-19.</a:t>
            </a:r>
          </a:p>
          <a:p>
            <a:r>
              <a:rPr lang="de-AT" sz="4800" cap="small" dirty="0" err="1"/>
              <a:t>Jablonka</a:t>
            </a:r>
            <a:r>
              <a:rPr lang="de-AT" sz="4800" cap="small" dirty="0"/>
              <a:t> E.</a:t>
            </a:r>
            <a:r>
              <a:rPr lang="de-AT" sz="4800" dirty="0"/>
              <a:t> (1999): Was sind „gute“ Anwendungsbeispiele? Aus: Maaß J. und </a:t>
            </a:r>
            <a:r>
              <a:rPr lang="de-AT" sz="4800" dirty="0" err="1"/>
              <a:t>Schlöglmann</a:t>
            </a:r>
            <a:r>
              <a:rPr lang="de-AT" sz="4800" dirty="0"/>
              <a:t> W. (Hrsg.), Materialien für einen realitätsbezogenen Mathematikunterricht, Verlag Franzbecker, Hildesheim, S. 65-74.</a:t>
            </a:r>
          </a:p>
          <a:p>
            <a:r>
              <a:rPr lang="de-AT" sz="4800" cap="small" dirty="0" err="1"/>
              <a:t>Lusardi</a:t>
            </a:r>
            <a:r>
              <a:rPr lang="de-AT" sz="4800" cap="small" dirty="0"/>
              <a:t> A.</a:t>
            </a:r>
            <a:r>
              <a:rPr lang="de-AT" sz="4800" dirty="0"/>
              <a:t> und </a:t>
            </a:r>
            <a:r>
              <a:rPr lang="de-AT" sz="4800" cap="small" dirty="0"/>
              <a:t>Mitchell O. S. </a:t>
            </a:r>
            <a:r>
              <a:rPr lang="de-AT" sz="4800" dirty="0"/>
              <a:t>(2014): The </a:t>
            </a:r>
            <a:r>
              <a:rPr lang="de-AT" sz="4800" dirty="0" err="1"/>
              <a:t>Economic</a:t>
            </a:r>
            <a:r>
              <a:rPr lang="de-AT" sz="4800" dirty="0"/>
              <a:t> </a:t>
            </a:r>
            <a:r>
              <a:rPr lang="de-AT" sz="4800" dirty="0" err="1"/>
              <a:t>Importance</a:t>
            </a:r>
            <a:r>
              <a:rPr lang="de-AT" sz="4800" dirty="0"/>
              <a:t> </a:t>
            </a:r>
            <a:r>
              <a:rPr lang="de-AT" sz="4800" dirty="0" err="1"/>
              <a:t>of</a:t>
            </a:r>
            <a:r>
              <a:rPr lang="de-AT" sz="4800" dirty="0"/>
              <a:t> Financial </a:t>
            </a:r>
            <a:r>
              <a:rPr lang="de-AT" sz="4800" dirty="0" err="1"/>
              <a:t>Literacy</a:t>
            </a:r>
            <a:r>
              <a:rPr lang="de-AT" sz="4800" dirty="0"/>
              <a:t>: Theory and </a:t>
            </a:r>
            <a:r>
              <a:rPr lang="de-AT" sz="4800" dirty="0" err="1"/>
              <a:t>Evidence</a:t>
            </a:r>
            <a:r>
              <a:rPr lang="de-AT" sz="4800" dirty="0"/>
              <a:t>. In: Journal </a:t>
            </a:r>
            <a:r>
              <a:rPr lang="de-AT" sz="4800" dirty="0" err="1"/>
              <a:t>of</a:t>
            </a:r>
            <a:r>
              <a:rPr lang="de-AT" sz="4800" dirty="0"/>
              <a:t> </a:t>
            </a:r>
            <a:r>
              <a:rPr lang="de-AT" sz="4800" dirty="0" err="1"/>
              <a:t>Economic</a:t>
            </a:r>
            <a:r>
              <a:rPr lang="de-AT" sz="4800" dirty="0"/>
              <a:t> </a:t>
            </a:r>
            <a:r>
              <a:rPr lang="de-AT" sz="4800" dirty="0" err="1"/>
              <a:t>Literature</a:t>
            </a:r>
            <a:r>
              <a:rPr lang="de-AT" sz="4800" dirty="0"/>
              <a:t>.</a:t>
            </a:r>
          </a:p>
          <a:p>
            <a:r>
              <a:rPr lang="en-US" sz="4800" cap="small" dirty="0" err="1"/>
              <a:t>Schachermayer</a:t>
            </a:r>
            <a:r>
              <a:rPr lang="en-US" sz="4800" cap="small" dirty="0"/>
              <a:t> W.</a:t>
            </a:r>
            <a:r>
              <a:rPr lang="en-US" sz="4800" dirty="0"/>
              <a:t> (2008): The Notion of Arbitrage and Free Lunch in Mathematical Finance.  </a:t>
            </a:r>
            <a:r>
              <a:rPr lang="en-US" sz="4800" dirty="0" err="1"/>
              <a:t>Aus</a:t>
            </a:r>
            <a:r>
              <a:rPr lang="en-US" sz="4800" dirty="0"/>
              <a:t>: </a:t>
            </a:r>
            <a:r>
              <a:rPr lang="en-US" sz="4800" dirty="0" err="1"/>
              <a:t>Yor</a:t>
            </a:r>
            <a:r>
              <a:rPr lang="en-US" sz="4800" dirty="0"/>
              <a:t> M. (</a:t>
            </a:r>
            <a:r>
              <a:rPr lang="en-US" sz="4800" dirty="0" err="1"/>
              <a:t>Hrsg</a:t>
            </a:r>
            <a:r>
              <a:rPr lang="en-US" sz="4800" dirty="0"/>
              <a:t>.), Aspects of Mathematical Finance, Springer-</a:t>
            </a:r>
            <a:r>
              <a:rPr lang="en-US" sz="4800" dirty="0" err="1"/>
              <a:t>Verlag</a:t>
            </a:r>
            <a:r>
              <a:rPr lang="en-US" sz="4800" dirty="0"/>
              <a:t>, Berlin </a:t>
            </a:r>
            <a:r>
              <a:rPr lang="de-AT" sz="4800" dirty="0"/>
              <a:t>Heidelberg, S. 15-22.</a:t>
            </a:r>
          </a:p>
          <a:p>
            <a:r>
              <a:rPr lang="en-US" sz="4800" cap="small" dirty="0" err="1"/>
              <a:t>Schachermayer</a:t>
            </a:r>
            <a:r>
              <a:rPr lang="en-US" sz="4800" cap="small" dirty="0"/>
              <a:t> W.</a:t>
            </a:r>
            <a:r>
              <a:rPr lang="en-US" sz="4800" dirty="0"/>
              <a:t> (2016): Mathematics and Finance.  </a:t>
            </a:r>
            <a:r>
              <a:rPr lang="en-US" sz="4800" dirty="0" err="1"/>
              <a:t>Aus</a:t>
            </a:r>
            <a:r>
              <a:rPr lang="en-US" sz="4800" dirty="0"/>
              <a:t>: </a:t>
            </a:r>
            <a:r>
              <a:rPr lang="de-AT" sz="4800" dirty="0"/>
              <a:t>Wolfgang König (Hrsg.),</a:t>
            </a:r>
            <a:r>
              <a:rPr lang="en-US" sz="4800" dirty="0"/>
              <a:t> Mathematics and Society, 7th European Congress of Mathematics (7ECM) &amp; Congress of the European Mathematical Society, European Mathematical Society Publishing House Zürich, S. 37-50</a:t>
            </a:r>
            <a:r>
              <a:rPr lang="de-AT" sz="4800" dirty="0"/>
              <a:t>.</a:t>
            </a:r>
          </a:p>
          <a:p>
            <a:r>
              <a:rPr lang="de-DE" sz="4800" cap="small" dirty="0" err="1"/>
              <a:t>Silgoner</a:t>
            </a:r>
            <a:r>
              <a:rPr lang="de-DE" sz="4800" cap="small" dirty="0"/>
              <a:t> M. und Weber R. </a:t>
            </a:r>
            <a:r>
              <a:rPr lang="de-DE" sz="4800" dirty="0"/>
              <a:t>(2014): Das Finanzwissen der Österreichischen Haushalte. In: </a:t>
            </a:r>
            <a:r>
              <a:rPr lang="de-DE" sz="4800" dirty="0" err="1"/>
              <a:t>Oesterreichische</a:t>
            </a:r>
            <a:r>
              <a:rPr lang="de-DE" sz="4800" dirty="0"/>
              <a:t> Nationalbank (Hrsg.), Statistiken – Daten &amp; Analysen, S. 40-48. </a:t>
            </a:r>
          </a:p>
          <a:p>
            <a:r>
              <a:rPr lang="de-DE" sz="4800" cap="small" dirty="0"/>
              <a:t>Winter H. W. </a:t>
            </a:r>
            <a:r>
              <a:rPr lang="de-DE" sz="4800" dirty="0"/>
              <a:t>(2016): Entdeckendes Lernen im Mathematikunterricht. Einblick in die Ideengeschichte und ihre Bedeutung für die Pädagogik. (3. Au.), Springer-Verlag, Wiesbaden.</a:t>
            </a:r>
          </a:p>
          <a:p>
            <a:endParaRPr lang="de-DE" sz="2400" dirty="0"/>
          </a:p>
          <a:p>
            <a:pPr marL="0" indent="0">
              <a:buNone/>
            </a:pPr>
            <a:r>
              <a:rPr lang="de-DE" sz="12000" dirty="0"/>
              <a:t>Internet</a:t>
            </a:r>
          </a:p>
          <a:p>
            <a:r>
              <a:rPr lang="de-AT" sz="4800" dirty="0"/>
              <a:t>http://orf.at/stories/2208386/2208367/, 29.11.2013.</a:t>
            </a:r>
          </a:p>
          <a:p>
            <a:r>
              <a:rPr lang="de-AT" sz="4800" dirty="0"/>
              <a:t>https://derstandard.at/2000006072108/Finanz-Analphabeten-Wenig-Ahnung-vom-Geld, 26.9.2014.</a:t>
            </a:r>
          </a:p>
          <a:p>
            <a:r>
              <a:rPr lang="de-AT" sz="4800" dirty="0"/>
              <a:t>https://derstandard.at/2000010448802/Keine-Ahnung-von-Steuern-aber-ich-kann-Gedichte-analysieren, 15.1.2015.</a:t>
            </a:r>
          </a:p>
          <a:p>
            <a:r>
              <a:rPr lang="de-AT" sz="4800" dirty="0"/>
              <a:t>https://diepresse.com/home/wirtschaft/economist/5337599/WUStudie_Blankes-Konto-und-kaum-Finanzwissen-bei-Jugendlichen, 13.12.2017</a:t>
            </a:r>
          </a:p>
          <a:p>
            <a:r>
              <a:rPr lang="de-AT" sz="4800" dirty="0"/>
              <a:t>https://derstandard.at/2000071435892/Konsumentenschuetzer-fordern-Rolle-vorwaerts-bei-Umgang-mit-Geld, 7.1.2018.</a:t>
            </a:r>
          </a:p>
          <a:p>
            <a:endParaRPr lang="de-AT" sz="4800" dirty="0"/>
          </a:p>
          <a:p>
            <a:endParaRPr lang="de-AT" sz="4400" dirty="0"/>
          </a:p>
          <a:p>
            <a:endParaRPr lang="en-US" sz="4400" dirty="0"/>
          </a:p>
          <a:p>
            <a:endParaRPr lang="en-US" dirty="0"/>
          </a:p>
          <a:p>
            <a:endParaRPr lang="de-AT" dirty="0"/>
          </a:p>
        </p:txBody>
      </p:sp>
    </p:spTree>
    <p:extLst>
      <p:ext uri="{BB962C8B-B14F-4D97-AF65-F5344CB8AC3E}">
        <p14:creationId xmlns:p14="http://schemas.microsoft.com/office/powerpoint/2010/main" val="4021392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ED125-6C35-4BEE-B7EB-B7BB2D0D1E7F}"/>
              </a:ext>
            </a:extLst>
          </p:cNvPr>
          <p:cNvSpPr>
            <a:spLocks noGrp="1"/>
          </p:cNvSpPr>
          <p:nvPr>
            <p:ph type="title"/>
          </p:nvPr>
        </p:nvSpPr>
        <p:spPr/>
        <p:txBody>
          <a:bodyPr/>
          <a:lstStyle/>
          <a:p>
            <a:r>
              <a:rPr lang="de-AT" dirty="0"/>
              <a:t>Finanzbildung – Studien </a:t>
            </a:r>
          </a:p>
        </p:txBody>
      </p:sp>
      <p:sp>
        <p:nvSpPr>
          <p:cNvPr id="3" name="Inhaltsplatzhalter 2">
            <a:extLst>
              <a:ext uri="{FF2B5EF4-FFF2-40B4-BE49-F238E27FC236}">
                <a16:creationId xmlns:a16="http://schemas.microsoft.com/office/drawing/2014/main" id="{36BAFACC-FA68-4483-9B1C-726052E8ACE7}"/>
              </a:ext>
            </a:extLst>
          </p:cNvPr>
          <p:cNvSpPr>
            <a:spLocks noGrp="1"/>
          </p:cNvSpPr>
          <p:nvPr>
            <p:ph idx="1"/>
          </p:nvPr>
        </p:nvSpPr>
        <p:spPr/>
        <p:txBody>
          <a:bodyPr>
            <a:normAutofit fontScale="62500" lnSpcReduction="20000"/>
          </a:bodyPr>
          <a:lstStyle/>
          <a:p>
            <a:pPr marL="514350" indent="-514350">
              <a:buFont typeface="+mj-lt"/>
              <a:buAutoNum type="arabicPeriod"/>
            </a:pPr>
            <a:r>
              <a:rPr lang="de-AT" b="1" dirty="0"/>
              <a:t>Fünf Brüder bekommen 1.000 EUR geschenkt.  Wenn sie das Geld gleichmäßig teilen müssen, wie viel erhält dann jeder? </a:t>
            </a:r>
          </a:p>
          <a:p>
            <a:pPr marL="0" indent="0">
              <a:buNone/>
            </a:pPr>
            <a:endParaRPr lang="de-AT" dirty="0"/>
          </a:p>
          <a:p>
            <a:pPr marL="514350" indent="-514350">
              <a:buFont typeface="+mj-lt"/>
              <a:buAutoNum type="arabicPeriod" startAt="2"/>
            </a:pPr>
            <a:r>
              <a:rPr lang="de-AT" b="1" dirty="0"/>
              <a:t>Wenn die Brüder dann ein Jahr warten müssen, bevor sie ihren Anteil erhalten und die Inflationsrate beträgt konstant 2%, können sie sich dann mit dem Geldbetrag  </a:t>
            </a:r>
          </a:p>
          <a:p>
            <a:pPr marL="0" indent="0">
              <a:buNone/>
            </a:pPr>
            <a:r>
              <a:rPr lang="de-AT" dirty="0"/>
              <a:t>	a) mehr kaufen, als sie es heute können,  </a:t>
            </a:r>
          </a:p>
          <a:p>
            <a:pPr marL="0" indent="0">
              <a:buNone/>
            </a:pPr>
            <a:r>
              <a:rPr lang="de-AT" dirty="0"/>
              <a:t>	b) genauso viel kaufen oder  </a:t>
            </a:r>
          </a:p>
          <a:p>
            <a:pPr marL="0" indent="0">
              <a:buNone/>
            </a:pPr>
            <a:r>
              <a:rPr lang="de-AT" dirty="0"/>
              <a:t>	c) weniger kaufen, als sie es heute können? </a:t>
            </a:r>
          </a:p>
          <a:p>
            <a:pPr marL="0" indent="0">
              <a:buNone/>
            </a:pPr>
            <a:r>
              <a:rPr lang="de-AT" dirty="0"/>
              <a:t>	</a:t>
            </a:r>
            <a:r>
              <a:rPr lang="de-AT" sz="2900" dirty="0"/>
              <a:t>Antwort viele Probanden: „Es hängt davon ab, was sie sich kaufen wollen!“ </a:t>
            </a:r>
          </a:p>
          <a:p>
            <a:pPr marL="0" indent="0">
              <a:buNone/>
            </a:pPr>
            <a:endParaRPr lang="de-AT" dirty="0"/>
          </a:p>
          <a:p>
            <a:pPr marL="514350" indent="-514350">
              <a:buFont typeface="+mj-lt"/>
              <a:buAutoNum type="arabicPeriod" startAt="3"/>
            </a:pPr>
            <a:r>
              <a:rPr lang="de-AT" b="1" dirty="0"/>
              <a:t>Sie leihen einem Freund abends 25 EUR und er gibt Ihnen am nächsten Tag 25 EUR zurück. Wie viele Zinsen hat er auf diesen Kredit gezahlt?</a:t>
            </a:r>
          </a:p>
        </p:txBody>
      </p:sp>
      <p:sp>
        <p:nvSpPr>
          <p:cNvPr id="5" name="Textfeld 4">
            <a:extLst>
              <a:ext uri="{FF2B5EF4-FFF2-40B4-BE49-F238E27FC236}">
                <a16:creationId xmlns:a16="http://schemas.microsoft.com/office/drawing/2014/main" id="{8C0DAB44-018F-410B-8C59-542D5CDD86A8}"/>
              </a:ext>
            </a:extLst>
          </p:cNvPr>
          <p:cNvSpPr txBox="1"/>
          <p:nvPr/>
        </p:nvSpPr>
        <p:spPr>
          <a:xfrm>
            <a:off x="5364088" y="5823928"/>
            <a:ext cx="4176464" cy="246221"/>
          </a:xfrm>
          <a:prstGeom prst="rect">
            <a:avLst/>
          </a:prstGeom>
          <a:noFill/>
        </p:spPr>
        <p:txBody>
          <a:bodyPr wrap="square" rtlCol="0">
            <a:spAutoFit/>
          </a:bodyPr>
          <a:lstStyle/>
          <a:p>
            <a:r>
              <a:rPr lang="de-AT" sz="1000" dirty="0"/>
              <a:t>(</a:t>
            </a:r>
            <a:r>
              <a:rPr lang="de-AT" sz="1000" dirty="0" err="1"/>
              <a:t>Silgoner</a:t>
            </a:r>
            <a:r>
              <a:rPr lang="de-AT" sz="1000" dirty="0"/>
              <a:t>/Weber, 2016, S. 41, Auswahl)</a:t>
            </a:r>
          </a:p>
        </p:txBody>
      </p:sp>
    </p:spTree>
    <p:extLst>
      <p:ext uri="{BB962C8B-B14F-4D97-AF65-F5344CB8AC3E}">
        <p14:creationId xmlns:p14="http://schemas.microsoft.com/office/powerpoint/2010/main" val="194760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48FE6D-E989-484C-B774-EFE65B9B67A9}"/>
              </a:ext>
            </a:extLst>
          </p:cNvPr>
          <p:cNvSpPr>
            <a:spLocks noGrp="1"/>
          </p:cNvSpPr>
          <p:nvPr>
            <p:ph type="title"/>
          </p:nvPr>
        </p:nvSpPr>
        <p:spPr/>
        <p:txBody>
          <a:bodyPr/>
          <a:lstStyle/>
          <a:p>
            <a:r>
              <a:rPr lang="de-AT" dirty="0"/>
              <a:t>Finanzbildung – Studien </a:t>
            </a:r>
          </a:p>
        </p:txBody>
      </p:sp>
      <p:sp>
        <p:nvSpPr>
          <p:cNvPr id="3" name="Inhaltsplatzhalter 2">
            <a:extLst>
              <a:ext uri="{FF2B5EF4-FFF2-40B4-BE49-F238E27FC236}">
                <a16:creationId xmlns:a16="http://schemas.microsoft.com/office/drawing/2014/main" id="{31CE5ADA-E136-4B6A-A4D3-63F9A443323D}"/>
              </a:ext>
            </a:extLst>
          </p:cNvPr>
          <p:cNvSpPr>
            <a:spLocks noGrp="1"/>
          </p:cNvSpPr>
          <p:nvPr>
            <p:ph idx="1"/>
          </p:nvPr>
        </p:nvSpPr>
        <p:spPr/>
        <p:txBody>
          <a:bodyPr>
            <a:normAutofit fontScale="55000" lnSpcReduction="20000"/>
          </a:bodyPr>
          <a:lstStyle/>
          <a:p>
            <a:pPr marL="514350" indent="-514350">
              <a:buFont typeface="+mj-lt"/>
              <a:buAutoNum type="arabicPeriod" startAt="4"/>
            </a:pPr>
            <a:r>
              <a:rPr lang="de-AT" b="1" dirty="0"/>
              <a:t>Stellen Sie sich vor, Sie haben einen Kredit in Schweizer Franken aufgenommen und der Euro wertet gegenüber dem Schweizer Franken ab. Was meinen Sie, müssen Sie dann in Euro </a:t>
            </a:r>
          </a:p>
          <a:p>
            <a:pPr marL="0" indent="0">
              <a:buNone/>
            </a:pPr>
            <a:r>
              <a:rPr lang="de-AT" dirty="0"/>
              <a:t>	a) mehr, </a:t>
            </a:r>
          </a:p>
          <a:p>
            <a:pPr marL="0" indent="0">
              <a:buNone/>
            </a:pPr>
            <a:r>
              <a:rPr lang="de-AT" dirty="0"/>
              <a:t>	b) genau so viel, oder </a:t>
            </a:r>
          </a:p>
          <a:p>
            <a:pPr marL="0" indent="0">
              <a:buNone/>
            </a:pPr>
            <a:r>
              <a:rPr lang="de-AT" dirty="0"/>
              <a:t>	c) weniger zurückzahlen als vorher?</a:t>
            </a:r>
          </a:p>
          <a:p>
            <a:pPr marL="514350" indent="-514350">
              <a:buFont typeface="+mj-lt"/>
              <a:buAutoNum type="arabicPeriod" startAt="5"/>
            </a:pPr>
            <a:r>
              <a:rPr lang="de-AT" b="1" dirty="0"/>
              <a:t>Wenn die Zinsen steigen, was passiert dann üblicherweise mit dem Kurs von Anleihen?</a:t>
            </a:r>
          </a:p>
          <a:p>
            <a:pPr marL="0" indent="0">
              <a:buNone/>
            </a:pPr>
            <a:r>
              <a:rPr lang="de-AT" dirty="0"/>
              <a:t>	a) der Kurs steigt </a:t>
            </a:r>
          </a:p>
          <a:p>
            <a:pPr marL="0" indent="0">
              <a:buNone/>
            </a:pPr>
            <a:r>
              <a:rPr lang="de-AT" dirty="0"/>
              <a:t>	b) der Kurs fällt </a:t>
            </a:r>
          </a:p>
          <a:p>
            <a:pPr marL="0" indent="0">
              <a:buNone/>
            </a:pPr>
            <a:r>
              <a:rPr lang="de-AT" dirty="0"/>
              <a:t>	c) der Kurs bleibt gleich </a:t>
            </a:r>
          </a:p>
          <a:p>
            <a:pPr marL="0" indent="0">
              <a:buNone/>
            </a:pPr>
            <a:r>
              <a:rPr lang="de-AT" dirty="0"/>
              <a:t>	d) es gibt keinen Zusammenhang zwischen dem Kurs von</a:t>
            </a:r>
          </a:p>
          <a:p>
            <a:pPr marL="0" indent="0">
              <a:buNone/>
            </a:pPr>
            <a:r>
              <a:rPr lang="de-AT" dirty="0"/>
              <a:t>	    Anleihen und dem Zinssatz </a:t>
            </a:r>
          </a:p>
          <a:p>
            <a:pPr marL="514350" indent="-514350">
              <a:buFont typeface="+mj-lt"/>
              <a:buAutoNum type="arabicPeriod" startAt="6"/>
            </a:pPr>
            <a:r>
              <a:rPr lang="de-AT" b="1" dirty="0"/>
              <a:t>Ist die folgende Aussage richtig oder falsch? </a:t>
            </a:r>
            <a:r>
              <a:rPr lang="de-AT" b="1"/>
              <a:t>Eine </a:t>
            </a:r>
            <a:r>
              <a:rPr lang="de-AT" b="1" dirty="0"/>
              <a:t>Geldanlage mit hoher Rendite ist wahrscheinlich sehr risikoreich. </a:t>
            </a:r>
          </a:p>
        </p:txBody>
      </p:sp>
      <p:sp>
        <p:nvSpPr>
          <p:cNvPr id="4" name="Textfeld 3">
            <a:extLst>
              <a:ext uri="{FF2B5EF4-FFF2-40B4-BE49-F238E27FC236}">
                <a16:creationId xmlns:a16="http://schemas.microsoft.com/office/drawing/2014/main" id="{8C0DAB44-018F-410B-8C59-542D5CDD86A8}"/>
              </a:ext>
            </a:extLst>
          </p:cNvPr>
          <p:cNvSpPr txBox="1"/>
          <p:nvPr/>
        </p:nvSpPr>
        <p:spPr>
          <a:xfrm>
            <a:off x="5364088" y="5841512"/>
            <a:ext cx="4176464" cy="246221"/>
          </a:xfrm>
          <a:prstGeom prst="rect">
            <a:avLst/>
          </a:prstGeom>
          <a:noFill/>
        </p:spPr>
        <p:txBody>
          <a:bodyPr wrap="square" rtlCol="0">
            <a:spAutoFit/>
          </a:bodyPr>
          <a:lstStyle/>
          <a:p>
            <a:r>
              <a:rPr lang="de-AT" sz="1000" dirty="0"/>
              <a:t>(</a:t>
            </a:r>
            <a:r>
              <a:rPr lang="de-AT" sz="1000" dirty="0" err="1"/>
              <a:t>Silgoner</a:t>
            </a:r>
            <a:r>
              <a:rPr lang="de-AT" sz="1000" dirty="0"/>
              <a:t>/Weber, 2016, S. 41, Auswahl)</a:t>
            </a:r>
          </a:p>
        </p:txBody>
      </p:sp>
    </p:spTree>
    <p:extLst>
      <p:ext uri="{BB962C8B-B14F-4D97-AF65-F5344CB8AC3E}">
        <p14:creationId xmlns:p14="http://schemas.microsoft.com/office/powerpoint/2010/main" val="3994161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Finanzbildung – Ergebnisse </a:t>
            </a:r>
          </a:p>
        </p:txBody>
      </p:sp>
      <p:pic>
        <p:nvPicPr>
          <p:cNvPr id="4" name="Inhaltsplatzhalter 3"/>
          <p:cNvPicPr>
            <a:picLocks noGrp="1" noChangeAspect="1"/>
          </p:cNvPicPr>
          <p:nvPr>
            <p:ph idx="1"/>
          </p:nvPr>
        </p:nvPicPr>
        <p:blipFill>
          <a:blip r:embed="rId2"/>
          <a:stretch>
            <a:fillRect/>
          </a:stretch>
        </p:blipFill>
        <p:spPr>
          <a:xfrm>
            <a:off x="1043608" y="1412776"/>
            <a:ext cx="6709485" cy="4275137"/>
          </a:xfrm>
          <a:prstGeom prst="rect">
            <a:avLst/>
          </a:prstGeom>
        </p:spPr>
      </p:pic>
      <p:sp>
        <p:nvSpPr>
          <p:cNvPr id="5" name="Textfeld 4">
            <a:extLst>
              <a:ext uri="{FF2B5EF4-FFF2-40B4-BE49-F238E27FC236}">
                <a16:creationId xmlns:a16="http://schemas.microsoft.com/office/drawing/2014/main" id="{8C0DAB44-018F-410B-8C59-542D5CDD86A8}"/>
              </a:ext>
            </a:extLst>
          </p:cNvPr>
          <p:cNvSpPr txBox="1"/>
          <p:nvPr/>
        </p:nvSpPr>
        <p:spPr>
          <a:xfrm>
            <a:off x="5364088" y="5805264"/>
            <a:ext cx="4176464" cy="246221"/>
          </a:xfrm>
          <a:prstGeom prst="rect">
            <a:avLst/>
          </a:prstGeom>
          <a:noFill/>
        </p:spPr>
        <p:txBody>
          <a:bodyPr wrap="square" rtlCol="0">
            <a:spAutoFit/>
          </a:bodyPr>
          <a:lstStyle/>
          <a:p>
            <a:r>
              <a:rPr lang="de-AT" sz="1000" dirty="0"/>
              <a:t>(Quelle: </a:t>
            </a:r>
            <a:r>
              <a:rPr lang="de-AT" sz="1000" dirty="0" err="1"/>
              <a:t>Silgoner</a:t>
            </a:r>
            <a:r>
              <a:rPr lang="de-AT" sz="1000" dirty="0"/>
              <a:t>/Weber, 2016, S. 42)</a:t>
            </a:r>
          </a:p>
        </p:txBody>
      </p:sp>
    </p:spTree>
    <p:extLst>
      <p:ext uri="{BB962C8B-B14F-4D97-AF65-F5344CB8AC3E}">
        <p14:creationId xmlns:p14="http://schemas.microsoft.com/office/powerpoint/2010/main" val="2748070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81929-4193-473F-BBF7-6B7DFC9ED810}"/>
              </a:ext>
            </a:extLst>
          </p:cNvPr>
          <p:cNvSpPr>
            <a:spLocks noGrp="1"/>
          </p:cNvSpPr>
          <p:nvPr>
            <p:ph type="title"/>
          </p:nvPr>
        </p:nvSpPr>
        <p:spPr/>
        <p:txBody>
          <a:bodyPr/>
          <a:lstStyle/>
          <a:p>
            <a:r>
              <a:rPr lang="de-AT" dirty="0"/>
              <a:t>Finanzbildung und Mathematik </a:t>
            </a:r>
          </a:p>
        </p:txBody>
      </p:sp>
      <p:sp>
        <p:nvSpPr>
          <p:cNvPr id="3" name="Inhaltsplatzhalter 2">
            <a:extLst>
              <a:ext uri="{FF2B5EF4-FFF2-40B4-BE49-F238E27FC236}">
                <a16:creationId xmlns:a16="http://schemas.microsoft.com/office/drawing/2014/main" id="{6DE6ADCF-0EE0-4B0C-AA82-3CF1DB6DEB27}"/>
              </a:ext>
            </a:extLst>
          </p:cNvPr>
          <p:cNvSpPr>
            <a:spLocks noGrp="1"/>
          </p:cNvSpPr>
          <p:nvPr>
            <p:ph idx="1"/>
          </p:nvPr>
        </p:nvSpPr>
        <p:spPr/>
        <p:txBody>
          <a:bodyPr/>
          <a:lstStyle/>
          <a:p>
            <a:r>
              <a:rPr lang="de-AT" dirty="0"/>
              <a:t>Schätzen</a:t>
            </a:r>
          </a:p>
          <a:p>
            <a:r>
              <a:rPr lang="de-AT" dirty="0"/>
              <a:t>Grundrechnungsarten</a:t>
            </a:r>
          </a:p>
          <a:p>
            <a:r>
              <a:rPr lang="de-AT" dirty="0"/>
              <a:t>Prozentrechnung (Bruchrechnung)</a:t>
            </a:r>
          </a:p>
          <a:p>
            <a:r>
              <a:rPr lang="de-AT" dirty="0"/>
              <a:t>Stochastik</a:t>
            </a:r>
          </a:p>
          <a:p>
            <a:r>
              <a:rPr lang="de-AT" dirty="0"/>
              <a:t>Optimierung</a:t>
            </a:r>
          </a:p>
        </p:txBody>
      </p:sp>
    </p:spTree>
    <p:extLst>
      <p:ext uri="{BB962C8B-B14F-4D97-AF65-F5344CB8AC3E}">
        <p14:creationId xmlns:p14="http://schemas.microsoft.com/office/powerpoint/2010/main" val="3881983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5CB221-68FA-468A-B23D-3C7E751FD4F3}"/>
              </a:ext>
            </a:extLst>
          </p:cNvPr>
          <p:cNvSpPr>
            <a:spLocks noGrp="1"/>
          </p:cNvSpPr>
          <p:nvPr>
            <p:ph type="title"/>
          </p:nvPr>
        </p:nvSpPr>
        <p:spPr/>
        <p:txBody>
          <a:bodyPr/>
          <a:lstStyle/>
          <a:p>
            <a:r>
              <a:rPr lang="de-AT" dirty="0"/>
              <a:t>Lehrplan – Sek I </a:t>
            </a:r>
          </a:p>
        </p:txBody>
      </p:sp>
      <p:sp>
        <p:nvSpPr>
          <p:cNvPr id="3" name="Inhaltsplatzhalter 2">
            <a:extLst>
              <a:ext uri="{FF2B5EF4-FFF2-40B4-BE49-F238E27FC236}">
                <a16:creationId xmlns:a16="http://schemas.microsoft.com/office/drawing/2014/main" id="{599F4329-1E7D-4C6A-B853-89329F6595A8}"/>
              </a:ext>
            </a:extLst>
          </p:cNvPr>
          <p:cNvSpPr>
            <a:spLocks noGrp="1"/>
          </p:cNvSpPr>
          <p:nvPr>
            <p:ph idx="1"/>
          </p:nvPr>
        </p:nvSpPr>
        <p:spPr/>
        <p:txBody>
          <a:bodyPr>
            <a:normAutofit/>
          </a:bodyPr>
          <a:lstStyle/>
          <a:p>
            <a:r>
              <a:rPr lang="de-AT" dirty="0"/>
              <a:t>1.4. Arbeiten mit Modellen, Statistik</a:t>
            </a:r>
          </a:p>
          <a:p>
            <a:pPr lvl="1"/>
            <a:r>
              <a:rPr lang="de-AT" dirty="0"/>
              <a:t>direkte </a:t>
            </a:r>
            <a:r>
              <a:rPr lang="de-AT" dirty="0" err="1"/>
              <a:t>Proportionalitäten</a:t>
            </a:r>
            <a:r>
              <a:rPr lang="de-AT" dirty="0"/>
              <a:t> erkennen (</a:t>
            </a:r>
            <a:r>
              <a:rPr lang="de-AT" dirty="0" err="1"/>
              <a:t>zB</a:t>
            </a:r>
            <a:r>
              <a:rPr lang="de-AT" dirty="0"/>
              <a:t> Warenmenge-Geld, Zeit-Weg)</a:t>
            </a:r>
          </a:p>
          <a:p>
            <a:r>
              <a:rPr lang="de-AT" dirty="0"/>
              <a:t>3.4. Arbeiten mit Modellen, Statistik</a:t>
            </a:r>
          </a:p>
          <a:p>
            <a:pPr lvl="1"/>
            <a:r>
              <a:rPr lang="de-AT" dirty="0"/>
              <a:t>lineare Wachstums- und Abnahmeprozesse mit verschiedenen Annahmen unter Zuhilfenahme von elektronischen Rechenhilfsmitteln untersuchen können (</a:t>
            </a:r>
            <a:r>
              <a:rPr lang="de-AT" dirty="0" err="1"/>
              <a:t>zB</a:t>
            </a:r>
            <a:r>
              <a:rPr lang="de-AT" dirty="0"/>
              <a:t> Zinssätze)</a:t>
            </a:r>
          </a:p>
        </p:txBody>
      </p:sp>
    </p:spTree>
    <p:extLst>
      <p:ext uri="{BB962C8B-B14F-4D97-AF65-F5344CB8AC3E}">
        <p14:creationId xmlns:p14="http://schemas.microsoft.com/office/powerpoint/2010/main" val="209003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14E249-5F72-4027-959E-5E8D1DE411D5}"/>
              </a:ext>
            </a:extLst>
          </p:cNvPr>
          <p:cNvSpPr>
            <a:spLocks noGrp="1"/>
          </p:cNvSpPr>
          <p:nvPr>
            <p:ph type="title"/>
          </p:nvPr>
        </p:nvSpPr>
        <p:spPr/>
        <p:txBody>
          <a:bodyPr/>
          <a:lstStyle/>
          <a:p>
            <a:r>
              <a:rPr lang="de-AT" dirty="0"/>
              <a:t>Lehrplan – Sek II</a:t>
            </a:r>
          </a:p>
        </p:txBody>
      </p:sp>
      <p:pic>
        <p:nvPicPr>
          <p:cNvPr id="4" name="Inhaltsplatzhalter 3">
            <a:extLst>
              <a:ext uri="{FF2B5EF4-FFF2-40B4-BE49-F238E27FC236}">
                <a16:creationId xmlns:a16="http://schemas.microsoft.com/office/drawing/2014/main" id="{CBC06408-03E1-454C-B1DF-A790C934DEA1}"/>
              </a:ext>
            </a:extLst>
          </p:cNvPr>
          <p:cNvPicPr>
            <a:picLocks noGrp="1" noChangeAspect="1"/>
          </p:cNvPicPr>
          <p:nvPr>
            <p:ph idx="1"/>
          </p:nvPr>
        </p:nvPicPr>
        <p:blipFill>
          <a:blip r:embed="rId2"/>
          <a:stretch>
            <a:fillRect/>
          </a:stretch>
        </p:blipFill>
        <p:spPr>
          <a:xfrm>
            <a:off x="479498" y="1154164"/>
            <a:ext cx="8229600" cy="4442460"/>
          </a:xfrm>
          <a:prstGeom prst="rect">
            <a:avLst/>
          </a:prstGeom>
        </p:spPr>
      </p:pic>
      <p:pic>
        <p:nvPicPr>
          <p:cNvPr id="5" name="Grafik 4">
            <a:extLst>
              <a:ext uri="{FF2B5EF4-FFF2-40B4-BE49-F238E27FC236}">
                <a16:creationId xmlns:a16="http://schemas.microsoft.com/office/drawing/2014/main" id="{770170B4-5619-4C91-B1B8-822BF4D5217A}"/>
              </a:ext>
            </a:extLst>
          </p:cNvPr>
          <p:cNvPicPr>
            <a:picLocks noChangeAspect="1"/>
          </p:cNvPicPr>
          <p:nvPr/>
        </p:nvPicPr>
        <p:blipFill rotWithShape="1">
          <a:blip r:embed="rId3"/>
          <a:srcRect b="53457"/>
          <a:stretch/>
        </p:blipFill>
        <p:spPr>
          <a:xfrm>
            <a:off x="588114" y="5633943"/>
            <a:ext cx="4536504" cy="367719"/>
          </a:xfrm>
          <a:prstGeom prst="rect">
            <a:avLst/>
          </a:prstGeom>
        </p:spPr>
      </p:pic>
      <p:pic>
        <p:nvPicPr>
          <p:cNvPr id="6" name="Grafik 5">
            <a:extLst>
              <a:ext uri="{FF2B5EF4-FFF2-40B4-BE49-F238E27FC236}">
                <a16:creationId xmlns:a16="http://schemas.microsoft.com/office/drawing/2014/main" id="{8CD88216-B757-4847-8540-7A16B94A0723}"/>
              </a:ext>
            </a:extLst>
          </p:cNvPr>
          <p:cNvPicPr>
            <a:picLocks noChangeAspect="1"/>
          </p:cNvPicPr>
          <p:nvPr/>
        </p:nvPicPr>
        <p:blipFill rotWithShape="1">
          <a:blip r:embed="rId3"/>
          <a:srcRect t="44912"/>
          <a:stretch/>
        </p:blipFill>
        <p:spPr>
          <a:xfrm>
            <a:off x="3612450" y="5611909"/>
            <a:ext cx="4536504" cy="435232"/>
          </a:xfrm>
          <a:prstGeom prst="rect">
            <a:avLst/>
          </a:prstGeom>
        </p:spPr>
      </p:pic>
      <p:sp>
        <p:nvSpPr>
          <p:cNvPr id="7" name="Textfeld 6">
            <a:extLst>
              <a:ext uri="{FF2B5EF4-FFF2-40B4-BE49-F238E27FC236}">
                <a16:creationId xmlns:a16="http://schemas.microsoft.com/office/drawing/2014/main" id="{8C0DAB44-018F-410B-8C59-542D5CDD86A8}"/>
              </a:ext>
            </a:extLst>
          </p:cNvPr>
          <p:cNvSpPr txBox="1"/>
          <p:nvPr/>
        </p:nvSpPr>
        <p:spPr>
          <a:xfrm>
            <a:off x="6444208" y="6215648"/>
            <a:ext cx="4176464" cy="246221"/>
          </a:xfrm>
          <a:prstGeom prst="rect">
            <a:avLst/>
          </a:prstGeom>
          <a:noFill/>
        </p:spPr>
        <p:txBody>
          <a:bodyPr wrap="square" rtlCol="0">
            <a:spAutoFit/>
          </a:bodyPr>
          <a:lstStyle/>
          <a:p>
            <a:r>
              <a:rPr lang="de-AT" sz="1000" dirty="0"/>
              <a:t>(Quelle: Dorner, 2017, S. 48)</a:t>
            </a:r>
          </a:p>
        </p:txBody>
      </p:sp>
    </p:spTree>
    <p:extLst>
      <p:ext uri="{BB962C8B-B14F-4D97-AF65-F5344CB8AC3E}">
        <p14:creationId xmlns:p14="http://schemas.microsoft.com/office/powerpoint/2010/main" val="3590569901"/>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TM02900743[[fn=Organisch]]</Template>
  <TotalTime>0</TotalTime>
  <Words>2305</Words>
  <Application>Microsoft Office PowerPoint</Application>
  <PresentationFormat>Bildschirmpräsentation (4:3)</PresentationFormat>
  <Paragraphs>200</Paragraphs>
  <Slides>33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33</vt:i4>
      </vt:variant>
    </vt:vector>
  </HeadingPairs>
  <TitlesOfParts>
    <vt:vector size="38" baseType="lpstr">
      <vt:lpstr>Arial</vt:lpstr>
      <vt:lpstr>Calibri</vt:lpstr>
      <vt:lpstr>Cambria Math</vt:lpstr>
      <vt:lpstr>Symbol</vt:lpstr>
      <vt:lpstr>Larissa</vt:lpstr>
      <vt:lpstr>PowerPoint-Präsentation</vt:lpstr>
      <vt:lpstr>Finanzbildung – Pressemeldungen </vt:lpstr>
      <vt:lpstr>Finanzbildung – Studien </vt:lpstr>
      <vt:lpstr>Finanzbildung – Studien </vt:lpstr>
      <vt:lpstr>Finanzbildung – Studien </vt:lpstr>
      <vt:lpstr>Finanzbildung – Ergebnisse </vt:lpstr>
      <vt:lpstr>Finanzbildung und Mathematik </vt:lpstr>
      <vt:lpstr>Lehrplan – Sek I </vt:lpstr>
      <vt:lpstr>Lehrplan – Sek II</vt:lpstr>
      <vt:lpstr>Zentrale Ideen der Finanzmathematik</vt:lpstr>
      <vt:lpstr>Verwenden von Stochastik im Kontext FM</vt:lpstr>
      <vt:lpstr>Verwenden von Stochastik im Kontext FM</vt:lpstr>
      <vt:lpstr>Handhabung von Risiko</vt:lpstr>
      <vt:lpstr>No-Arbitrage-Prinzip</vt:lpstr>
      <vt:lpstr>Replikation</vt:lpstr>
      <vt:lpstr>Zeitwert des Geldes</vt:lpstr>
      <vt:lpstr>Auswahlkriterien schulrelevanter Themen der Finanzmathematik</vt:lpstr>
      <vt:lpstr>Aktienkurse und der Zufall</vt:lpstr>
      <vt:lpstr>Unterrichtssequenz: Kredite und Risiko</vt:lpstr>
      <vt:lpstr>Arbeitsblatt 1</vt:lpstr>
      <vt:lpstr>Arbeitsblatt 2</vt:lpstr>
      <vt:lpstr>Arbeitsblatt 3</vt:lpstr>
      <vt:lpstr>Antworten der Schüler/innen – Frage: AB 1</vt:lpstr>
      <vt:lpstr>Antworten der Schüler/innen – Frage: AB 2</vt:lpstr>
      <vt:lpstr>Antworten der Schüler/innen – Frage: AB 3</vt:lpstr>
      <vt:lpstr>Diversifikation</vt:lpstr>
      <vt:lpstr>Diversifikation</vt:lpstr>
      <vt:lpstr>Diversifikation</vt:lpstr>
      <vt:lpstr>Diversifikation</vt:lpstr>
      <vt:lpstr>Diversifikation</vt:lpstr>
      <vt:lpstr>Antworten der Schüler/innen – Frage: AB 1</vt:lpstr>
      <vt:lpstr>Aktienkurse und Normalverteilung</vt:lpstr>
      <vt:lpstr>Literatur</vt:lpstr>
    </vt:vector>
  </TitlesOfParts>
  <Company>Universität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Dorner</dc:creator>
  <cp:lastModifiedBy>Dorner, Christian (christian.dorner@uni-graz.at)</cp:lastModifiedBy>
  <cp:revision>682</cp:revision>
  <cp:lastPrinted>2018-03-28T08:58:18Z</cp:lastPrinted>
  <dcterms:created xsi:type="dcterms:W3CDTF">2014-03-26T07:15:05Z</dcterms:created>
  <dcterms:modified xsi:type="dcterms:W3CDTF">2018-04-10T12:50:41Z</dcterms:modified>
</cp:coreProperties>
</file>